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68" r:id="rId4"/>
    <p:sldId id="278" r:id="rId5"/>
    <p:sldId id="275" r:id="rId6"/>
    <p:sldId id="270" r:id="rId7"/>
    <p:sldId id="269" r:id="rId8"/>
    <p:sldId id="257" r:id="rId9"/>
    <p:sldId id="285" r:id="rId10"/>
    <p:sldId id="263" r:id="rId11"/>
    <p:sldId id="267" r:id="rId12"/>
    <p:sldId id="260" r:id="rId13"/>
    <p:sldId id="271" r:id="rId14"/>
    <p:sldId id="258" r:id="rId15"/>
    <p:sldId id="287" r:id="rId16"/>
    <p:sldId id="290" r:id="rId17"/>
    <p:sldId id="288" r:id="rId18"/>
    <p:sldId id="286" r:id="rId19"/>
    <p:sldId id="273" r:id="rId20"/>
    <p:sldId id="284" r:id="rId21"/>
    <p:sldId id="281" r:id="rId22"/>
    <p:sldId id="282" r:id="rId23"/>
    <p:sldId id="262" r:id="rId24"/>
    <p:sldId id="283" r:id="rId25"/>
    <p:sldId id="265" r:id="rId26"/>
    <p:sldId id="291" r:id="rId27"/>
    <p:sldId id="277" r:id="rId28"/>
    <p:sldId id="280" r:id="rId29"/>
    <p:sldId id="27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1AC1-619E-4EE4-BDC4-C8C7A2EA6F6A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ADE67-988A-4505-8541-9E71AB8AF9D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19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Mich vorstellen	</a:t>
            </a:r>
          </a:p>
          <a:p>
            <a:r>
              <a:rPr lang="de-CH" dirty="0" smtClean="0"/>
              <a:t>Wenn ich grad</a:t>
            </a:r>
            <a:r>
              <a:rPr lang="de-CH" baseline="0" dirty="0" smtClean="0"/>
              <a:t> nicht coache oder Workshops durchführe, gehe ich gerne raus in die Natur. Wandern ist eines meiner Hobbys. Wandern ist auch meine Metapher für Lebensgestaltung</a:t>
            </a:r>
            <a:endParaRPr lang="de-CH" dirty="0" smtClean="0"/>
          </a:p>
          <a:p>
            <a:r>
              <a:rPr lang="de-CH" dirty="0" smtClean="0"/>
              <a:t>Ich nehme an, ihr seid neugierig, was heute kommt, ich sage euch: Ich auch.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DE67-988A-4505-8541-9E71AB8AF9D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49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Ich würde gerne wissen:</a:t>
            </a:r>
          </a:p>
          <a:p>
            <a:r>
              <a:rPr lang="de-CH" dirty="0" smtClean="0"/>
              <a:t>Doch heute beschränke ich mich auf die Basics, die</a:t>
            </a:r>
            <a:r>
              <a:rPr lang="de-CH" baseline="0" dirty="0" smtClean="0"/>
              <a:t> das Gelingen der Elterngespräche ermöglichen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DE67-988A-4505-8541-9E71AB8AF9D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651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Wenn du dich</a:t>
            </a:r>
            <a:r>
              <a:rPr lang="de-CH" baseline="0" dirty="0" smtClean="0"/>
              <a:t> auf eine Wanderung aufmachst, solltest du deine Ziele Kennen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DE67-988A-4505-8541-9E71AB8AF9D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06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1BE6C-6912-4DDC-BAB7-D68162C019DC}" type="slidenum">
              <a:rPr lang="de-CH" altLang="de-DE"/>
              <a:pPr/>
              <a:t>10</a:t>
            </a:fld>
            <a:endParaRPr lang="de-CH" alt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6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141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64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18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81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974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95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23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49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85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E003-B87B-41A6-859B-61D331E5CA97}" type="datetimeFigureOut">
              <a:rPr lang="de-CH" smtClean="0"/>
              <a:t>05.02.2023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66FE-E070-42D2-8F04-E2A6915EF7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3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420889"/>
            <a:ext cx="7772400" cy="1224136"/>
          </a:xfrm>
        </p:spPr>
        <p:txBody>
          <a:bodyPr/>
          <a:lstStyle/>
          <a:p>
            <a:r>
              <a:rPr lang="de-CH" b="1" dirty="0" smtClean="0"/>
              <a:t>Elterngespräche</a:t>
            </a:r>
            <a:endParaRPr lang="de-CH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2592288"/>
          </a:xfrm>
        </p:spPr>
        <p:txBody>
          <a:bodyPr>
            <a:normAutofit/>
          </a:bodyPr>
          <a:lstStyle/>
          <a:p>
            <a:r>
              <a:rPr lang="de-CH" b="1" dirty="0" smtClean="0"/>
              <a:t>Herausforderungen mit grossem Erfolgs-Potenzial</a:t>
            </a:r>
          </a:p>
          <a:p>
            <a:pPr>
              <a:lnSpc>
                <a:spcPct val="160000"/>
              </a:lnSpc>
            </a:pPr>
            <a:r>
              <a:rPr lang="de-CH" dirty="0"/>
              <a:t>m</a:t>
            </a:r>
            <a:r>
              <a:rPr lang="de-CH" dirty="0" smtClean="0"/>
              <a:t>it Regula Röthlisberger</a:t>
            </a:r>
          </a:p>
          <a:p>
            <a:r>
              <a:rPr lang="de-CH" dirty="0" smtClean="0"/>
              <a:t>Lerncoach-Trainerin (</a:t>
            </a:r>
            <a:r>
              <a:rPr lang="de-CH" dirty="0" err="1" smtClean="0"/>
              <a:t>nlpaed</a:t>
            </a:r>
            <a:r>
              <a:rPr lang="de-CH" dirty="0" smtClean="0"/>
              <a:t>)</a:t>
            </a:r>
          </a:p>
        </p:txBody>
      </p:sp>
      <p:pic>
        <p:nvPicPr>
          <p:cNvPr id="4" name="Grafik 3" descr="strichmännchen: familie, paar, kind, sohn (nr. 5) - familie generationen stock-grafiken, -clipart, -cartoons und -symbo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24008" r="14366" b="15974"/>
          <a:stretch/>
        </p:blipFill>
        <p:spPr bwMode="auto">
          <a:xfrm rot="20933772">
            <a:off x="411129" y="276239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Bildergebnis für EL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77">
            <a:off x="5436096" y="486054"/>
            <a:ext cx="2632292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845425" cy="1800225"/>
          </a:xfrm>
        </p:spPr>
        <p:txBody>
          <a:bodyPr>
            <a:normAutofit/>
          </a:bodyPr>
          <a:lstStyle/>
          <a:p>
            <a:r>
              <a:rPr lang="de-CH" altLang="de-DE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 Eltern fühlen sich… </a:t>
            </a:r>
            <a:endParaRPr lang="de-CH" altLang="de-D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0" name="Picture 4" descr="unter Hunde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060848"/>
            <a:ext cx="5112568" cy="35356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5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www.onlineberatung-caritas.de/uploads/pics/Comic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857328" cy="3364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Jeder Mensch hat sein eigenes Bild von der Welt 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4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179388" y="0"/>
            <a:ext cx="8713787" cy="6165850"/>
          </a:xfrm>
          <a:custGeom>
            <a:avLst/>
            <a:gdLst>
              <a:gd name="T0" fmla="*/ 0 w 10560"/>
              <a:gd name="T1" fmla="*/ 11688 h 11832"/>
              <a:gd name="T2" fmla="*/ 864 w 10560"/>
              <a:gd name="T3" fmla="*/ 9528 h 11832"/>
              <a:gd name="T4" fmla="*/ 2016 w 10560"/>
              <a:gd name="T5" fmla="*/ 8808 h 11832"/>
              <a:gd name="T6" fmla="*/ 2448 w 10560"/>
              <a:gd name="T7" fmla="*/ 6936 h 11832"/>
              <a:gd name="T8" fmla="*/ 3888 w 10560"/>
              <a:gd name="T9" fmla="*/ 5208 h 11832"/>
              <a:gd name="T10" fmla="*/ 4464 w 10560"/>
              <a:gd name="T11" fmla="*/ 3048 h 11832"/>
              <a:gd name="T12" fmla="*/ 6480 w 10560"/>
              <a:gd name="T13" fmla="*/ 2184 h 11832"/>
              <a:gd name="T14" fmla="*/ 7632 w 10560"/>
              <a:gd name="T15" fmla="*/ 312 h 11832"/>
              <a:gd name="T16" fmla="*/ 9648 w 10560"/>
              <a:gd name="T17" fmla="*/ 4056 h 11832"/>
              <a:gd name="T18" fmla="*/ 10080 w 10560"/>
              <a:gd name="T19" fmla="*/ 5928 h 11832"/>
              <a:gd name="T20" fmla="*/ 10224 w 10560"/>
              <a:gd name="T21" fmla="*/ 8088 h 11832"/>
              <a:gd name="T22" fmla="*/ 10512 w 10560"/>
              <a:gd name="T23" fmla="*/ 9960 h 11832"/>
              <a:gd name="T24" fmla="*/ 10512 w 10560"/>
              <a:gd name="T25" fmla="*/ 11832 h 1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0" h="11832">
                <a:moveTo>
                  <a:pt x="0" y="11688"/>
                </a:moveTo>
                <a:cubicBezTo>
                  <a:pt x="264" y="10848"/>
                  <a:pt x="528" y="10008"/>
                  <a:pt x="864" y="9528"/>
                </a:cubicBezTo>
                <a:cubicBezTo>
                  <a:pt x="1200" y="9048"/>
                  <a:pt x="1752" y="9240"/>
                  <a:pt x="2016" y="8808"/>
                </a:cubicBezTo>
                <a:cubicBezTo>
                  <a:pt x="2280" y="8376"/>
                  <a:pt x="2136" y="7536"/>
                  <a:pt x="2448" y="6936"/>
                </a:cubicBezTo>
                <a:cubicBezTo>
                  <a:pt x="2760" y="6336"/>
                  <a:pt x="3552" y="5856"/>
                  <a:pt x="3888" y="5208"/>
                </a:cubicBezTo>
                <a:cubicBezTo>
                  <a:pt x="4224" y="4560"/>
                  <a:pt x="4032" y="3552"/>
                  <a:pt x="4464" y="3048"/>
                </a:cubicBezTo>
                <a:cubicBezTo>
                  <a:pt x="4896" y="2544"/>
                  <a:pt x="5952" y="2640"/>
                  <a:pt x="6480" y="2184"/>
                </a:cubicBezTo>
                <a:cubicBezTo>
                  <a:pt x="7008" y="1728"/>
                  <a:pt x="7104" y="0"/>
                  <a:pt x="7632" y="312"/>
                </a:cubicBezTo>
                <a:cubicBezTo>
                  <a:pt x="8160" y="624"/>
                  <a:pt x="9240" y="3120"/>
                  <a:pt x="9648" y="4056"/>
                </a:cubicBezTo>
                <a:cubicBezTo>
                  <a:pt x="10056" y="4992"/>
                  <a:pt x="9984" y="5256"/>
                  <a:pt x="10080" y="5928"/>
                </a:cubicBezTo>
                <a:cubicBezTo>
                  <a:pt x="10176" y="6600"/>
                  <a:pt x="10152" y="7416"/>
                  <a:pt x="10224" y="8088"/>
                </a:cubicBezTo>
                <a:cubicBezTo>
                  <a:pt x="10296" y="8760"/>
                  <a:pt x="10464" y="9336"/>
                  <a:pt x="10512" y="9960"/>
                </a:cubicBezTo>
                <a:cubicBezTo>
                  <a:pt x="10560" y="10584"/>
                  <a:pt x="10536" y="11208"/>
                  <a:pt x="10512" y="11832"/>
                </a:cubicBezTo>
              </a:path>
            </a:pathLst>
          </a:custGeom>
          <a:solidFill>
            <a:srgbClr val="CCFFFF"/>
          </a:solidFill>
          <a:ln w="38100" cmpd="sng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60375" y="639763"/>
            <a:ext cx="9813925" cy="1252537"/>
            <a:chOff x="720" y="576"/>
            <a:chExt cx="15459" cy="2787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3024" y="576"/>
              <a:ext cx="3744" cy="2160"/>
              <a:chOff x="3024" y="576"/>
              <a:chExt cx="3744" cy="2160"/>
            </a:xfrm>
          </p:grpSpPr>
          <p:sp>
            <p:nvSpPr>
              <p:cNvPr id="11269" name="AutoShape 5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3744" cy="72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70" name="AutoShape 6"/>
              <p:cNvSpPr>
                <a:spLocks noChangeArrowheads="1"/>
              </p:cNvSpPr>
              <p:nvPr/>
            </p:nvSpPr>
            <p:spPr bwMode="auto">
              <a:xfrm>
                <a:off x="5040" y="576"/>
                <a:ext cx="1440" cy="1440"/>
              </a:xfrm>
              <a:prstGeom prst="rtTriangl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71" name="AutoShape 7"/>
              <p:cNvSpPr>
                <a:spLocks noChangeArrowheads="1"/>
              </p:cNvSpPr>
              <p:nvPr/>
            </p:nvSpPr>
            <p:spPr bwMode="auto">
              <a:xfrm flipH="1">
                <a:off x="3600" y="720"/>
                <a:ext cx="1440" cy="1296"/>
              </a:xfrm>
              <a:prstGeom prst="rtTriangl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720" y="2160"/>
              <a:ext cx="14976" cy="720"/>
            </a:xfrm>
            <a:custGeom>
              <a:avLst/>
              <a:gdLst>
                <a:gd name="T0" fmla="*/ 0 w 15480"/>
                <a:gd name="T1" fmla="*/ 1008 h 1008"/>
                <a:gd name="T2" fmla="*/ 1152 w 15480"/>
                <a:gd name="T3" fmla="*/ 576 h 1008"/>
                <a:gd name="T4" fmla="*/ 2160 w 15480"/>
                <a:gd name="T5" fmla="*/ 432 h 1008"/>
                <a:gd name="T6" fmla="*/ 4320 w 15480"/>
                <a:gd name="T7" fmla="*/ 720 h 1008"/>
                <a:gd name="T8" fmla="*/ 5472 w 15480"/>
                <a:gd name="T9" fmla="*/ 576 h 1008"/>
                <a:gd name="T10" fmla="*/ 6192 w 15480"/>
                <a:gd name="T11" fmla="*/ 144 h 1008"/>
                <a:gd name="T12" fmla="*/ 7344 w 15480"/>
                <a:gd name="T13" fmla="*/ 288 h 1008"/>
                <a:gd name="T14" fmla="*/ 8496 w 15480"/>
                <a:gd name="T15" fmla="*/ 288 h 1008"/>
                <a:gd name="T16" fmla="*/ 10656 w 15480"/>
                <a:gd name="T17" fmla="*/ 288 h 1008"/>
                <a:gd name="T18" fmla="*/ 13248 w 15480"/>
                <a:gd name="T19" fmla="*/ 0 h 1008"/>
                <a:gd name="T20" fmla="*/ 15120 w 15480"/>
                <a:gd name="T21" fmla="*/ 288 h 1008"/>
                <a:gd name="T22" fmla="*/ 15408 w 15480"/>
                <a:gd name="T23" fmla="*/ 43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80" h="1008">
                  <a:moveTo>
                    <a:pt x="0" y="1008"/>
                  </a:moveTo>
                  <a:cubicBezTo>
                    <a:pt x="396" y="840"/>
                    <a:pt x="792" y="672"/>
                    <a:pt x="1152" y="576"/>
                  </a:cubicBezTo>
                  <a:cubicBezTo>
                    <a:pt x="1512" y="480"/>
                    <a:pt x="1632" y="408"/>
                    <a:pt x="2160" y="432"/>
                  </a:cubicBezTo>
                  <a:cubicBezTo>
                    <a:pt x="2688" y="456"/>
                    <a:pt x="3768" y="696"/>
                    <a:pt x="4320" y="720"/>
                  </a:cubicBezTo>
                  <a:cubicBezTo>
                    <a:pt x="4872" y="744"/>
                    <a:pt x="5160" y="672"/>
                    <a:pt x="5472" y="576"/>
                  </a:cubicBezTo>
                  <a:cubicBezTo>
                    <a:pt x="5784" y="480"/>
                    <a:pt x="5880" y="192"/>
                    <a:pt x="6192" y="144"/>
                  </a:cubicBezTo>
                  <a:cubicBezTo>
                    <a:pt x="6504" y="96"/>
                    <a:pt x="6960" y="264"/>
                    <a:pt x="7344" y="288"/>
                  </a:cubicBezTo>
                  <a:cubicBezTo>
                    <a:pt x="7728" y="312"/>
                    <a:pt x="7944" y="288"/>
                    <a:pt x="8496" y="288"/>
                  </a:cubicBezTo>
                  <a:cubicBezTo>
                    <a:pt x="9048" y="288"/>
                    <a:pt x="9864" y="336"/>
                    <a:pt x="10656" y="288"/>
                  </a:cubicBezTo>
                  <a:cubicBezTo>
                    <a:pt x="11448" y="240"/>
                    <a:pt x="12504" y="0"/>
                    <a:pt x="13248" y="0"/>
                  </a:cubicBezTo>
                  <a:cubicBezTo>
                    <a:pt x="13992" y="0"/>
                    <a:pt x="14760" y="216"/>
                    <a:pt x="15120" y="288"/>
                  </a:cubicBezTo>
                  <a:cubicBezTo>
                    <a:pt x="15480" y="360"/>
                    <a:pt x="15444" y="396"/>
                    <a:pt x="15408" y="432"/>
                  </a:cubicBezTo>
                </a:path>
              </a:pathLst>
            </a:custGeom>
            <a:solidFill>
              <a:srgbClr val="0000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960" y="2400"/>
              <a:ext cx="14976" cy="720"/>
            </a:xfrm>
            <a:custGeom>
              <a:avLst/>
              <a:gdLst>
                <a:gd name="T0" fmla="*/ 0 w 15480"/>
                <a:gd name="T1" fmla="*/ 1008 h 1008"/>
                <a:gd name="T2" fmla="*/ 1152 w 15480"/>
                <a:gd name="T3" fmla="*/ 576 h 1008"/>
                <a:gd name="T4" fmla="*/ 2160 w 15480"/>
                <a:gd name="T5" fmla="*/ 432 h 1008"/>
                <a:gd name="T6" fmla="*/ 4320 w 15480"/>
                <a:gd name="T7" fmla="*/ 720 h 1008"/>
                <a:gd name="T8" fmla="*/ 5472 w 15480"/>
                <a:gd name="T9" fmla="*/ 576 h 1008"/>
                <a:gd name="T10" fmla="*/ 6192 w 15480"/>
                <a:gd name="T11" fmla="*/ 144 h 1008"/>
                <a:gd name="T12" fmla="*/ 7344 w 15480"/>
                <a:gd name="T13" fmla="*/ 288 h 1008"/>
                <a:gd name="T14" fmla="*/ 8496 w 15480"/>
                <a:gd name="T15" fmla="*/ 288 h 1008"/>
                <a:gd name="T16" fmla="*/ 10656 w 15480"/>
                <a:gd name="T17" fmla="*/ 288 h 1008"/>
                <a:gd name="T18" fmla="*/ 13248 w 15480"/>
                <a:gd name="T19" fmla="*/ 0 h 1008"/>
                <a:gd name="T20" fmla="*/ 15120 w 15480"/>
                <a:gd name="T21" fmla="*/ 288 h 1008"/>
                <a:gd name="T22" fmla="*/ 15408 w 15480"/>
                <a:gd name="T23" fmla="*/ 43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80" h="1008">
                  <a:moveTo>
                    <a:pt x="0" y="1008"/>
                  </a:moveTo>
                  <a:cubicBezTo>
                    <a:pt x="396" y="840"/>
                    <a:pt x="792" y="672"/>
                    <a:pt x="1152" y="576"/>
                  </a:cubicBezTo>
                  <a:cubicBezTo>
                    <a:pt x="1512" y="480"/>
                    <a:pt x="1632" y="408"/>
                    <a:pt x="2160" y="432"/>
                  </a:cubicBezTo>
                  <a:cubicBezTo>
                    <a:pt x="2688" y="456"/>
                    <a:pt x="3768" y="696"/>
                    <a:pt x="4320" y="720"/>
                  </a:cubicBezTo>
                  <a:cubicBezTo>
                    <a:pt x="4872" y="744"/>
                    <a:pt x="5160" y="672"/>
                    <a:pt x="5472" y="576"/>
                  </a:cubicBezTo>
                  <a:cubicBezTo>
                    <a:pt x="5784" y="480"/>
                    <a:pt x="5880" y="192"/>
                    <a:pt x="6192" y="144"/>
                  </a:cubicBezTo>
                  <a:cubicBezTo>
                    <a:pt x="6504" y="96"/>
                    <a:pt x="6960" y="264"/>
                    <a:pt x="7344" y="288"/>
                  </a:cubicBezTo>
                  <a:cubicBezTo>
                    <a:pt x="7728" y="312"/>
                    <a:pt x="7944" y="288"/>
                    <a:pt x="8496" y="288"/>
                  </a:cubicBezTo>
                  <a:cubicBezTo>
                    <a:pt x="9048" y="288"/>
                    <a:pt x="9864" y="336"/>
                    <a:pt x="10656" y="288"/>
                  </a:cubicBezTo>
                  <a:cubicBezTo>
                    <a:pt x="11448" y="240"/>
                    <a:pt x="12504" y="0"/>
                    <a:pt x="13248" y="0"/>
                  </a:cubicBezTo>
                  <a:cubicBezTo>
                    <a:pt x="13992" y="0"/>
                    <a:pt x="14760" y="216"/>
                    <a:pt x="15120" y="288"/>
                  </a:cubicBezTo>
                  <a:cubicBezTo>
                    <a:pt x="15480" y="360"/>
                    <a:pt x="15444" y="396"/>
                    <a:pt x="15408" y="432"/>
                  </a:cubicBezTo>
                </a:path>
              </a:pathLst>
            </a:custGeom>
            <a:solidFill>
              <a:srgbClr val="0000FF"/>
            </a:solidFill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1203" y="2643"/>
              <a:ext cx="14976" cy="720"/>
            </a:xfrm>
            <a:custGeom>
              <a:avLst/>
              <a:gdLst>
                <a:gd name="T0" fmla="*/ 0 w 15480"/>
                <a:gd name="T1" fmla="*/ 1008 h 1008"/>
                <a:gd name="T2" fmla="*/ 1152 w 15480"/>
                <a:gd name="T3" fmla="*/ 576 h 1008"/>
                <a:gd name="T4" fmla="*/ 2160 w 15480"/>
                <a:gd name="T5" fmla="*/ 432 h 1008"/>
                <a:gd name="T6" fmla="*/ 4320 w 15480"/>
                <a:gd name="T7" fmla="*/ 720 h 1008"/>
                <a:gd name="T8" fmla="*/ 5472 w 15480"/>
                <a:gd name="T9" fmla="*/ 576 h 1008"/>
                <a:gd name="T10" fmla="*/ 6192 w 15480"/>
                <a:gd name="T11" fmla="*/ 144 h 1008"/>
                <a:gd name="T12" fmla="*/ 7344 w 15480"/>
                <a:gd name="T13" fmla="*/ 288 h 1008"/>
                <a:gd name="T14" fmla="*/ 8496 w 15480"/>
                <a:gd name="T15" fmla="*/ 288 h 1008"/>
                <a:gd name="T16" fmla="*/ 10656 w 15480"/>
                <a:gd name="T17" fmla="*/ 288 h 1008"/>
                <a:gd name="T18" fmla="*/ 13248 w 15480"/>
                <a:gd name="T19" fmla="*/ 0 h 1008"/>
                <a:gd name="T20" fmla="*/ 15120 w 15480"/>
                <a:gd name="T21" fmla="*/ 288 h 1008"/>
                <a:gd name="T22" fmla="*/ 15408 w 15480"/>
                <a:gd name="T23" fmla="*/ 43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80" h="1008">
                  <a:moveTo>
                    <a:pt x="0" y="1008"/>
                  </a:moveTo>
                  <a:cubicBezTo>
                    <a:pt x="396" y="840"/>
                    <a:pt x="792" y="672"/>
                    <a:pt x="1152" y="576"/>
                  </a:cubicBezTo>
                  <a:cubicBezTo>
                    <a:pt x="1512" y="480"/>
                    <a:pt x="1632" y="408"/>
                    <a:pt x="2160" y="432"/>
                  </a:cubicBezTo>
                  <a:cubicBezTo>
                    <a:pt x="2688" y="456"/>
                    <a:pt x="3768" y="696"/>
                    <a:pt x="4320" y="720"/>
                  </a:cubicBezTo>
                  <a:cubicBezTo>
                    <a:pt x="4872" y="744"/>
                    <a:pt x="5160" y="672"/>
                    <a:pt x="5472" y="576"/>
                  </a:cubicBezTo>
                  <a:cubicBezTo>
                    <a:pt x="5784" y="480"/>
                    <a:pt x="5880" y="192"/>
                    <a:pt x="6192" y="144"/>
                  </a:cubicBezTo>
                  <a:cubicBezTo>
                    <a:pt x="6504" y="96"/>
                    <a:pt x="6960" y="264"/>
                    <a:pt x="7344" y="288"/>
                  </a:cubicBezTo>
                  <a:cubicBezTo>
                    <a:pt x="7728" y="312"/>
                    <a:pt x="7944" y="288"/>
                    <a:pt x="8496" y="288"/>
                  </a:cubicBezTo>
                  <a:cubicBezTo>
                    <a:pt x="9048" y="288"/>
                    <a:pt x="9864" y="336"/>
                    <a:pt x="10656" y="288"/>
                  </a:cubicBezTo>
                  <a:cubicBezTo>
                    <a:pt x="11448" y="240"/>
                    <a:pt x="12504" y="0"/>
                    <a:pt x="13248" y="0"/>
                  </a:cubicBezTo>
                  <a:cubicBezTo>
                    <a:pt x="13992" y="0"/>
                    <a:pt x="14760" y="216"/>
                    <a:pt x="15120" y="288"/>
                  </a:cubicBezTo>
                  <a:cubicBezTo>
                    <a:pt x="15480" y="360"/>
                    <a:pt x="15444" y="396"/>
                    <a:pt x="15408" y="432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042988" y="260648"/>
            <a:ext cx="7777162" cy="60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2352" bIns="0" anchor="ctr">
            <a:spAutoFit/>
          </a:bodyPr>
          <a:lstStyle/>
          <a:p>
            <a:pPr algn="ctr"/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                                        </a:t>
            </a:r>
            <a:r>
              <a:rPr lang="de-CH" altLang="de-DE" sz="2400" b="1" dirty="0" smtClean="0">
                <a:solidFill>
                  <a:srgbClr val="000000"/>
                </a:solidFill>
                <a:latin typeface="Arial" charset="0"/>
              </a:rPr>
              <a:t>                Verhalten</a:t>
            </a:r>
          </a:p>
          <a:p>
            <a:pPr algn="ctr"/>
            <a:r>
              <a:rPr lang="de-CH" altLang="de-DE" sz="2400" b="1" dirty="0" smtClean="0">
                <a:solidFill>
                  <a:srgbClr val="000000"/>
                </a:solidFill>
                <a:latin typeface="Arial" charset="0"/>
              </a:rPr>
              <a:t>		    Nonverbale Botschaften</a:t>
            </a:r>
            <a:endParaRPr lang="de-CH" altLang="de-DE" sz="2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de-CH" altLang="de-DE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de-CH" altLang="de-DE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de-CH" altLang="de-DE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	Mut               	</a:t>
            </a:r>
            <a:r>
              <a:rPr lang="de-CH" altLang="de-DE" sz="3600" b="1" dirty="0">
                <a:solidFill>
                  <a:srgbClr val="000000"/>
                </a:solidFill>
                <a:latin typeface="Arial" charset="0"/>
              </a:rPr>
              <a:t>Angst</a:t>
            </a:r>
          </a:p>
          <a:p>
            <a:pPr algn="ctr"/>
            <a:endParaRPr lang="de-CH" altLang="de-DE" sz="36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CH" altLang="de-DE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	Zuneigung       Freude</a:t>
            </a:r>
          </a:p>
          <a:p>
            <a:pPr algn="ctr"/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  Wünsche			</a:t>
            </a:r>
          </a:p>
          <a:p>
            <a:pPr algn="ctr"/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					Sehnsucht</a:t>
            </a:r>
          </a:p>
          <a:p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		  </a:t>
            </a:r>
            <a:r>
              <a:rPr lang="de-CH" altLang="de-DE" sz="3600" b="1" dirty="0">
                <a:solidFill>
                  <a:srgbClr val="000000"/>
                </a:solidFill>
                <a:latin typeface="Arial" charset="0"/>
              </a:rPr>
              <a:t>Werte	</a:t>
            </a:r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      </a:t>
            </a:r>
          </a:p>
          <a:p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Visionen				 Enttäuschung</a:t>
            </a:r>
            <a:r>
              <a:rPr lang="de-CH" altLang="de-DE" sz="2400" dirty="0">
                <a:latin typeface="Arial" charset="0"/>
              </a:rPr>
              <a:t> </a:t>
            </a:r>
            <a:endParaRPr lang="de-CH" altLang="de-DE" sz="24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                 Zuversicht	Misstrauen</a:t>
            </a:r>
          </a:p>
          <a:p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				                   Überzeugungen	</a:t>
            </a:r>
            <a:r>
              <a:rPr lang="de-CH" altLang="de-DE" sz="2800" b="1" dirty="0">
                <a:solidFill>
                  <a:srgbClr val="000000"/>
                </a:solidFill>
                <a:latin typeface="Arial" charset="0"/>
              </a:rPr>
              <a:t>Vorannahmen</a:t>
            </a:r>
            <a:r>
              <a:rPr lang="de-CH" altLang="de-DE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de-CH" altLang="de-DE" sz="2400" b="1" dirty="0">
                <a:solidFill>
                  <a:srgbClr val="000000"/>
                </a:solidFill>
                <a:latin typeface="Arial" charset="0"/>
              </a:rPr>
              <a:t>Prägungen</a:t>
            </a:r>
            <a:r>
              <a:rPr lang="de-CH" altLang="de-DE" sz="2400" b="1" dirty="0">
                <a:latin typeface="Arial" charset="0"/>
              </a:rPr>
              <a:t>	</a:t>
            </a:r>
            <a:r>
              <a:rPr lang="de-CH" altLang="de-DE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1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sz="4000" b="1">
                <a:solidFill>
                  <a:srgbClr val="990033"/>
                </a:solidFill>
                <a:latin typeface="Comic Sans MS" pitchFamily="66" charset="0"/>
              </a:rPr>
              <a:t>Man kann nicht</a:t>
            </a:r>
            <a: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  <a:t> </a:t>
            </a:r>
            <a:b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</a:br>
            <a:r>
              <a:rPr lang="de-CH" altLang="de-DE" sz="4000" b="1" i="1">
                <a:solidFill>
                  <a:srgbClr val="990033"/>
                </a:solidFill>
                <a:latin typeface="Comic Sans MS" pitchFamily="66" charset="0"/>
              </a:rPr>
              <a:t>nichtkommunizieren</a:t>
            </a:r>
            <a: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993062" cy="4210050"/>
          </a:xfrm>
        </p:spPr>
        <p:txBody>
          <a:bodyPr/>
          <a:lstStyle/>
          <a:p>
            <a:pPr>
              <a:buFontTx/>
              <a:buNone/>
            </a:pP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Die Botschaftsträger (zusammen 100 %): 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Inhalt			 </a:t>
            </a:r>
            <a:r>
              <a:rPr lang="de-CH" altLang="de-DE" dirty="0" smtClean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%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Stimme			  </a:t>
            </a:r>
            <a:r>
              <a:rPr lang="de-CH" altLang="de-DE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%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 dirty="0">
                <a:solidFill>
                  <a:srgbClr val="000000"/>
                </a:solidFill>
                <a:latin typeface="Comic Sans MS" pitchFamily="66" charset="0"/>
              </a:rPr>
              <a:t>Körpersprache	  </a:t>
            </a:r>
            <a:r>
              <a:rPr lang="de-CH" altLang="de-DE" dirty="0" smtClean="0">
                <a:solidFill>
                  <a:srgbClr val="000000"/>
                </a:solidFill>
                <a:latin typeface="Comic Sans MS" pitchFamily="66" charset="0"/>
              </a:rPr>
              <a:t>   %</a:t>
            </a:r>
            <a:endParaRPr lang="de-CH" altLang="de-DE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659563" y="1628775"/>
            <a:ext cx="1584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de-CH" altLang="de-DE"/>
          </a:p>
          <a:p>
            <a:pPr>
              <a:buFontTx/>
              <a:buNone/>
            </a:pPr>
            <a:endParaRPr lang="de-CH" altLang="de-DE"/>
          </a:p>
          <a:p>
            <a:pPr>
              <a:buFontTx/>
              <a:buNone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392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altLang="de-DE" sz="4000" b="1">
                <a:solidFill>
                  <a:srgbClr val="990033"/>
                </a:solidFill>
                <a:latin typeface="Comic Sans MS" pitchFamily="66" charset="0"/>
              </a:rPr>
              <a:t>Man kann nicht</a:t>
            </a:r>
            <a: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  <a:t> </a:t>
            </a:r>
            <a:b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</a:br>
            <a:r>
              <a:rPr lang="de-CH" altLang="de-DE" sz="4000" b="1" i="1">
                <a:solidFill>
                  <a:srgbClr val="990033"/>
                </a:solidFill>
                <a:latin typeface="Comic Sans MS" pitchFamily="66" charset="0"/>
              </a:rPr>
              <a:t>nichtkommunizieren</a:t>
            </a:r>
            <a:r>
              <a:rPr lang="de-CH" altLang="de-DE" sz="4000">
                <a:solidFill>
                  <a:srgbClr val="990033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993062" cy="4210050"/>
          </a:xfrm>
        </p:spPr>
        <p:txBody>
          <a:bodyPr/>
          <a:lstStyle/>
          <a:p>
            <a:pPr>
              <a:buFontTx/>
              <a:buNone/>
            </a:pPr>
            <a:r>
              <a:rPr lang="de-CH" altLang="de-DE">
                <a:solidFill>
                  <a:srgbClr val="000000"/>
                </a:solidFill>
                <a:latin typeface="Comic Sans MS" pitchFamily="66" charset="0"/>
              </a:rPr>
              <a:t>Die Botschaftsträger (zusammen 100 %): 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>
                <a:solidFill>
                  <a:srgbClr val="000000"/>
                </a:solidFill>
                <a:latin typeface="Comic Sans MS" pitchFamily="66" charset="0"/>
              </a:rPr>
              <a:t>Inhalt			 8 %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>
                <a:solidFill>
                  <a:srgbClr val="000000"/>
                </a:solidFill>
                <a:latin typeface="Comic Sans MS" pitchFamily="66" charset="0"/>
              </a:rPr>
              <a:t>Stimme			 36 %</a:t>
            </a:r>
          </a:p>
          <a:p>
            <a:pPr>
              <a:lnSpc>
                <a:spcPct val="135000"/>
              </a:lnSpc>
              <a:buFontTx/>
              <a:buChar char="-"/>
            </a:pPr>
            <a:r>
              <a:rPr lang="de-CH" altLang="de-DE">
                <a:solidFill>
                  <a:srgbClr val="000000"/>
                </a:solidFill>
                <a:latin typeface="Comic Sans MS" pitchFamily="66" charset="0"/>
              </a:rPr>
              <a:t>Körpersprache	 56 %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659563" y="1628775"/>
            <a:ext cx="1584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de-CH" altLang="de-DE"/>
          </a:p>
          <a:p>
            <a:pPr>
              <a:buFontTx/>
              <a:buNone/>
            </a:pPr>
            <a:endParaRPr lang="de-CH" altLang="de-DE"/>
          </a:p>
          <a:p>
            <a:pPr>
              <a:buFontTx/>
              <a:buNone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79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ädchen, Zuversichtlich, Porträ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23038" b="11300"/>
          <a:stretch/>
        </p:blipFill>
        <p:spPr bwMode="auto">
          <a:xfrm rot="21093454">
            <a:off x="12388" y="465201"/>
            <a:ext cx="1604866" cy="2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Die Basis für das Gelingen ist </a:t>
            </a:r>
            <a:br>
              <a:rPr lang="de-CH" dirty="0" smtClean="0"/>
            </a:br>
            <a:r>
              <a:rPr lang="de-CH" dirty="0" smtClean="0"/>
              <a:t>dein </a:t>
            </a:r>
            <a:r>
              <a:rPr lang="de-CH" dirty="0" err="1" smtClean="0"/>
              <a:t>Mindset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84784"/>
            <a:ext cx="74355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3000" dirty="0"/>
              <a:t>Reflektiere deine Einstellungen dir gegenüber: Mit wem oder was vergleichst du dich? Was denkst du über dich in dieser Situation? Wie wertvoll siehst du dich als </a:t>
            </a:r>
            <a:r>
              <a:rPr lang="de-CH" sz="3000" dirty="0" err="1"/>
              <a:t>LernCoach</a:t>
            </a:r>
            <a:r>
              <a:rPr lang="de-CH" sz="3000" dirty="0"/>
              <a:t>?</a:t>
            </a:r>
          </a:p>
          <a:p>
            <a:pPr marL="0" indent="0">
              <a:buNone/>
            </a:pPr>
            <a:endParaRPr lang="de-CH" sz="3000" dirty="0" smtClean="0"/>
          </a:p>
          <a:p>
            <a:pPr marL="0" indent="0">
              <a:buNone/>
            </a:pPr>
            <a:r>
              <a:rPr lang="de-CH" sz="3000" dirty="0" smtClean="0"/>
              <a:t>Gehe </a:t>
            </a:r>
            <a:r>
              <a:rPr lang="de-CH" sz="3000" dirty="0"/>
              <a:t>über die Gestaltungsebenen! Notiere, was hoch kommt. Finde Wege, deine Einstellung zu korrigieren, wenn es nötig ist. Befreie dich von </a:t>
            </a:r>
            <a:r>
              <a:rPr lang="de-CH" sz="3000" dirty="0" smtClean="0"/>
              <a:t>einschränkenden </a:t>
            </a:r>
            <a:r>
              <a:rPr lang="de-CH" sz="3000" dirty="0"/>
              <a:t>Glaubenssätzen und Erfahrungen</a:t>
            </a:r>
            <a:r>
              <a:rPr lang="de-CH" sz="3000" dirty="0" smtClean="0"/>
              <a:t>.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3" y="3882992"/>
            <a:ext cx="8371657" cy="264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1124" r="5897" b="20870"/>
          <a:stretch/>
        </p:blipFill>
        <p:spPr bwMode="auto">
          <a:xfrm>
            <a:off x="120818" y="4509119"/>
            <a:ext cx="1282829" cy="17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1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nschen, Springen, Glück, Erfolg, Ju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2008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Entfalte dein Potenzial,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die </a:t>
            </a:r>
            <a:r>
              <a:rPr lang="de-CH" dirty="0"/>
              <a:t>Welt braucht dich</a:t>
            </a:r>
            <a:r>
              <a:rPr lang="de-CH" dirty="0" smtClean="0"/>
              <a:t>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124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784975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Die Basis für das Gelingen ist </a:t>
            </a:r>
            <a:br>
              <a:rPr lang="de-CH" dirty="0" smtClean="0"/>
            </a:br>
            <a:r>
              <a:rPr lang="de-CH" dirty="0" smtClean="0"/>
              <a:t>dein </a:t>
            </a:r>
            <a:r>
              <a:rPr lang="de-CH" dirty="0" err="1" smtClean="0"/>
              <a:t>Mindset</a:t>
            </a:r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3" y="3882992"/>
            <a:ext cx="8371657" cy="264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1026" name="Picture 2" descr="Mädchen, Zuversichtlich, Porträ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23038" b="11300"/>
          <a:stretch/>
        </p:blipFill>
        <p:spPr bwMode="auto">
          <a:xfrm rot="21093454">
            <a:off x="-59622" y="435585"/>
            <a:ext cx="1604866" cy="2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738160" y="1808807"/>
            <a:ext cx="7211760" cy="4644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 smtClean="0"/>
              <a:t>Reflektiere deine mentale Einstellung, Erfahrungen, Vorannahmen, Befürchtungen … in dieser Situation «Elterngespräch»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smtClean="0"/>
              <a:t>Wie denkst du über diese Eltern, ihr Kind, die Schule, die Lehrpersonen.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smtClean="0"/>
              <a:t>Löse dich von allem, was nichts mit dieser Situation zu tun hat.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smtClean="0"/>
              <a:t>Bleibe bei dir, bleibe neutral.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527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341784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Die Basis für das Gelingen ist dein </a:t>
            </a:r>
            <a:r>
              <a:rPr lang="de-CH" dirty="0" err="1" smtClean="0"/>
              <a:t>Mindset</a:t>
            </a:r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267744" y="1849894"/>
            <a:ext cx="6696744" cy="46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Eltern sind die «Fachpersonen» was ihre Kinder betrifft, sie haben schon viel ausprobiert.</a:t>
            </a:r>
          </a:p>
          <a:p>
            <a:r>
              <a:rPr lang="de-CH" dirty="0" smtClean="0"/>
              <a:t>NLP-Grundannahmen: «Hinter jedem Verhalten ist ein positive Absicht»</a:t>
            </a:r>
          </a:p>
          <a:p>
            <a:r>
              <a:rPr lang="de-CH" dirty="0" smtClean="0"/>
              <a:t>«Es gibt mindestens 3 Möglichkeiten»</a:t>
            </a:r>
          </a:p>
          <a:p>
            <a:r>
              <a:rPr lang="de-CH" dirty="0"/>
              <a:t> </a:t>
            </a:r>
            <a:r>
              <a:rPr lang="de-CH" dirty="0" smtClean="0"/>
              <a:t>…</a:t>
            </a:r>
          </a:p>
          <a:p>
            <a:endParaRPr lang="de-CH" dirty="0"/>
          </a:p>
        </p:txBody>
      </p:sp>
      <p:pic>
        <p:nvPicPr>
          <p:cNvPr id="1026" name="Picture 2" descr="Mädchen, Zuversichtlich, Porträ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23038" b="11300"/>
          <a:stretch/>
        </p:blipFill>
        <p:spPr bwMode="auto">
          <a:xfrm rot="21093454">
            <a:off x="195348" y="363577"/>
            <a:ext cx="1604866" cy="2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Gute Basis mit Rapport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Vermeide möglichst Widerstände: Mit Fragen führen; Was möchten sie erreichen? Was haben sie schon alles probiert? </a:t>
            </a:r>
          </a:p>
          <a:p>
            <a:pPr lvl="1"/>
            <a:r>
              <a:rPr lang="de-CH" dirty="0" smtClean="0"/>
              <a:t>Es geht nicht um richtig oder fasch, es geht darum welche Ergebnisse erwartet werden und wie sie ermöglicht werden.</a:t>
            </a:r>
          </a:p>
          <a:p>
            <a:r>
              <a:rPr lang="de-CH" dirty="0" smtClean="0"/>
              <a:t>Zeige deine Wertschätzung für die positive Absicht.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087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Route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6851104" cy="4857403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Mögliche Schwierigkeiten </a:t>
            </a:r>
          </a:p>
          <a:p>
            <a:r>
              <a:rPr lang="de-CH" dirty="0" smtClean="0"/>
              <a:t>Meine Ziele heute sind auch Ziele im </a:t>
            </a:r>
            <a:r>
              <a:rPr lang="de-CH" dirty="0"/>
              <a:t>Elterngespräch </a:t>
            </a:r>
            <a:endParaRPr lang="de-CH" dirty="0" smtClean="0"/>
          </a:p>
          <a:p>
            <a:r>
              <a:rPr lang="de-CH" dirty="0" smtClean="0"/>
              <a:t>Deine Ausrüstung </a:t>
            </a:r>
          </a:p>
          <a:p>
            <a:r>
              <a:rPr lang="de-CH" dirty="0" smtClean="0"/>
              <a:t>Eltern sein</a:t>
            </a:r>
          </a:p>
          <a:p>
            <a:r>
              <a:rPr lang="de-CH" dirty="0" smtClean="0"/>
              <a:t>Kleine Repetition über Kommunikation</a:t>
            </a:r>
          </a:p>
          <a:p>
            <a:r>
              <a:rPr lang="de-CH" dirty="0"/>
              <a:t>Die Basis für das </a:t>
            </a:r>
            <a:r>
              <a:rPr lang="de-CH" dirty="0" smtClean="0"/>
              <a:t>Gelingen:</a:t>
            </a:r>
          </a:p>
          <a:p>
            <a:r>
              <a:rPr lang="de-CH" dirty="0" smtClean="0"/>
              <a:t>NLP-Skills, -Tools und -Strategien</a:t>
            </a:r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252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Gute Basis mit Rapport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Vermeide möglichst Widerstände: Mit Fragen führen; Was möchten sie erreichen? Was haben sie schon alles probiert.</a:t>
            </a:r>
          </a:p>
          <a:p>
            <a:r>
              <a:rPr lang="de-CH" dirty="0" smtClean="0"/>
              <a:t>Zeige deine Wertschätzung für die positive Absicht.</a:t>
            </a:r>
          </a:p>
          <a:p>
            <a:r>
              <a:rPr lang="de-CH" dirty="0" smtClean="0"/>
              <a:t>Frage mit deinen Worten: </a:t>
            </a:r>
          </a:p>
          <a:p>
            <a:pPr lvl="1"/>
            <a:r>
              <a:rPr lang="de-CH" dirty="0" smtClean="0"/>
              <a:t>Möchten sie etwas verändern</a:t>
            </a:r>
          </a:p>
          <a:p>
            <a:pPr lvl="1"/>
            <a:r>
              <a:rPr lang="de-CH" dirty="0" smtClean="0"/>
              <a:t>Darf ich einen Vorschlag machen, vielleicht kommen eigene Ideen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649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Gute Basis mit Rapport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Wie gehe ich mit Widerständen um?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Jeder Widerstand hat eine positive Absicht! Zeige deine Wertschätzung und gib </a:t>
            </a:r>
            <a:r>
              <a:rPr lang="de-CH" dirty="0" err="1" smtClean="0"/>
              <a:t>w.m</a:t>
            </a:r>
            <a:r>
              <a:rPr lang="de-CH" dirty="0" smtClean="0"/>
              <a:t>. deine Bestätigung.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Sprich an, wenn du Widerstand spürst, Frage nach Ängsten und Bedürfnissen.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4655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NLP-Strategien für dich, für Eltern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de-CH" dirty="0" err="1" smtClean="0"/>
              <a:t>Reframing</a:t>
            </a:r>
            <a:r>
              <a:rPr lang="de-CH" dirty="0" smtClean="0"/>
              <a:t>: z.B. Der Widerstand eines Kindes zeigt seinen Willen zur Selbständigkeit. </a:t>
            </a:r>
          </a:p>
          <a:p>
            <a:pPr lvl="1"/>
            <a:r>
              <a:rPr lang="de-CH" dirty="0" smtClean="0"/>
              <a:t>Das «Nein» ernst nehmen = Training von Selbstbestimmung und Selbstschutz.</a:t>
            </a:r>
          </a:p>
          <a:p>
            <a:r>
              <a:rPr lang="de-CH" dirty="0" smtClean="0"/>
              <a:t>Konsequenzen eines Verhaltens 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227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de-CH" dirty="0" smtClean="0"/>
              <a:t>NLP-Strategien für dich, für Eltern</a:t>
            </a:r>
            <a:endParaRPr lang="de-CH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de-CH" b="1" dirty="0"/>
              <a:t>Trenne Verhalten von der Persönlichkeit (Identität)</a:t>
            </a:r>
            <a:r>
              <a:rPr lang="de-CH" b="1" dirty="0" smtClean="0"/>
              <a:t>:</a:t>
            </a:r>
          </a:p>
          <a:p>
            <a:pPr algn="ctr" eaLnBrk="1" hangingPunct="1">
              <a:buFontTx/>
              <a:buNone/>
            </a:pPr>
            <a:endParaRPr lang="de-CH" dirty="0" smtClean="0"/>
          </a:p>
          <a:p>
            <a:pPr algn="ctr" eaLnBrk="1" hangingPunct="1">
              <a:buFontTx/>
              <a:buNone/>
            </a:pPr>
            <a:endParaRPr lang="de-CH" dirty="0" smtClean="0"/>
          </a:p>
          <a:p>
            <a:pPr algn="ctr" eaLnBrk="1" hangingPunct="1">
              <a:buFontTx/>
              <a:buNone/>
            </a:pPr>
            <a:endParaRPr lang="de-CH" dirty="0" smtClean="0"/>
          </a:p>
          <a:p>
            <a:pPr algn="ctr" eaLnBrk="1" hangingPunct="1">
              <a:buFontTx/>
              <a:buNone/>
            </a:pPr>
            <a:endParaRPr lang="de-CH" dirty="0" smtClean="0"/>
          </a:p>
          <a:p>
            <a:pPr algn="ctr" eaLnBrk="1" hangingPunct="1">
              <a:buFontTx/>
              <a:buNone/>
            </a:pPr>
            <a:r>
              <a:rPr lang="de-CH" dirty="0" smtClean="0"/>
              <a:t>Du bist mein Kind, du bist o.k. und ich liebe dich, so wie du bist!</a:t>
            </a:r>
          </a:p>
          <a:p>
            <a:pPr algn="ctr" eaLnBrk="1" hangingPunct="1">
              <a:buFontTx/>
              <a:buNone/>
            </a:pPr>
            <a:r>
              <a:rPr lang="de-CH" dirty="0" smtClean="0"/>
              <a:t>Das was du </a:t>
            </a:r>
            <a:r>
              <a:rPr lang="de-CH" b="1" dirty="0" smtClean="0"/>
              <a:t>gemacht</a:t>
            </a:r>
            <a:r>
              <a:rPr lang="de-CH" dirty="0" smtClean="0"/>
              <a:t> hast ist nicht o.k.!  Das kann ich nicht akzeptieren</a:t>
            </a:r>
          </a:p>
        </p:txBody>
      </p:sp>
      <p:pic>
        <p:nvPicPr>
          <p:cNvPr id="36867" name="Picture 2" descr="http://t1.gstatic.com/images?q=tbn:ANd9GcQe4aXDMdeyBzyoUT3fdpVf6BL0S3F0P-YLYFz6y8ABG6BA5n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693164" cy="19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e-CH" dirty="0" smtClean="0"/>
              <a:t>NLP-Strategien </a:t>
            </a:r>
            <a:r>
              <a:rPr lang="de-CH" dirty="0"/>
              <a:t>für dich, für Eltern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Ressourcen aufbauen und </a:t>
            </a:r>
            <a:r>
              <a:rPr lang="de-CH" b="1" dirty="0" smtClean="0"/>
              <a:t>verankern</a:t>
            </a:r>
          </a:p>
          <a:p>
            <a:pPr marL="0" indent="0">
              <a:buNone/>
            </a:pPr>
            <a:r>
              <a:rPr lang="de-CH" b="1" dirty="0"/>
              <a:t>m</a:t>
            </a:r>
            <a:r>
              <a:rPr lang="de-CH" b="1" dirty="0" smtClean="0"/>
              <a:t>it Futur-Pace und Ankerplan 6x täglich</a:t>
            </a:r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dirty="0" err="1" smtClean="0"/>
              <a:t>Evt</a:t>
            </a:r>
            <a:r>
              <a:rPr lang="de-CH" b="1" dirty="0" smtClean="0"/>
              <a:t>. </a:t>
            </a:r>
            <a:r>
              <a:rPr lang="de-CH" b="1" dirty="0"/>
              <a:t>k</a:t>
            </a:r>
            <a:r>
              <a:rPr lang="de-CH" b="1" dirty="0" smtClean="0"/>
              <a:t>önnen Eltern mit ihrem Kind auch regelmässig Ressourcen stärken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 smtClean="0"/>
              <a:t>Count </a:t>
            </a:r>
            <a:r>
              <a:rPr lang="de-CH" b="1" dirty="0" err="1" smtClean="0"/>
              <a:t>your</a:t>
            </a:r>
            <a:r>
              <a:rPr lang="de-CH" b="1" dirty="0" smtClean="0"/>
              <a:t> </a:t>
            </a:r>
            <a:r>
              <a:rPr lang="de-CH" b="1" dirty="0" err="1" smtClean="0"/>
              <a:t>blessings</a:t>
            </a:r>
            <a:endParaRPr lang="de-CH" b="1" dirty="0"/>
          </a:p>
        </p:txBody>
      </p:sp>
      <p:pic>
        <p:nvPicPr>
          <p:cNvPr id="5122" name="Picture 2" descr="Herz, Anker, Design, Symbol, Karikat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21446" r="18526" b="31015"/>
          <a:stretch/>
        </p:blipFill>
        <p:spPr bwMode="auto">
          <a:xfrm rot="1287766">
            <a:off x="7206659" y="3960253"/>
            <a:ext cx="1668191" cy="178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31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NLP-Strategien</a:t>
            </a:r>
            <a:r>
              <a:rPr lang="de-CH" dirty="0"/>
              <a:t> für dich, für </a:t>
            </a:r>
            <a:r>
              <a:rPr lang="de-CH" dirty="0" smtClean="0"/>
              <a:t>Eltern</a:t>
            </a:r>
            <a:br>
              <a:rPr lang="de-CH" dirty="0" smtClean="0"/>
            </a:br>
            <a:r>
              <a:rPr lang="de-CH" dirty="0" smtClean="0"/>
              <a:t>und für Jugendliche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/>
              <a:t>Lehnstuhltechnik </a:t>
            </a:r>
            <a:r>
              <a:rPr lang="de-CH" dirty="0" smtClean="0"/>
              <a:t>oder Vogelperspektive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pic>
        <p:nvPicPr>
          <p:cNvPr id="9218" name="Picture 2" descr="Kostenlose Illustrationen zum Thema R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369" flipH="1">
            <a:off x="5064403" y="2760407"/>
            <a:ext cx="3456384" cy="280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iegestuhl, Strand, Frosch, So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872">
            <a:off x="942806" y="2656943"/>
            <a:ext cx="3514725" cy="32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8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796" y="548680"/>
            <a:ext cx="822960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de-CH" sz="4000" b="1" dirty="0" smtClean="0"/>
              <a:t>Die Tatsache, dass du dich fragst: «Wie kann ich eine gute Mutter, ein guter Vater, sein?»  ist der Beweis, dass du es bereits bist</a:t>
            </a:r>
            <a:r>
              <a:rPr lang="de-CH" sz="4000" b="1" dirty="0"/>
              <a:t>!</a:t>
            </a:r>
            <a:r>
              <a:rPr lang="de-CH" sz="4000" b="1" dirty="0" smtClean="0"/>
              <a:t>   </a:t>
            </a:r>
            <a:endParaRPr lang="de-CH" sz="4000" b="1" dirty="0"/>
          </a:p>
        </p:txBody>
      </p:sp>
      <p:sp>
        <p:nvSpPr>
          <p:cNvPr id="4" name="AutoShape 2" descr="data:image/jpeg;base64,/9j/4AAQSkZJRgABAQAAAQABAAD/2wCEAAkGBhQSERQQEhQVFRQWFxoZGBgXFhgaFxgbHhcbFxwYHBkZGyYfHRslGhsYHy8gIyspLS0tGB4xNTAtNSctLCkBCQoKDgwOGg8PGiwkHyUsLSwwLyosLCwqLCwsLy8vLCwsLCwsLDYpLCksLywtLCwsLCwsLCwpNCwvLCwsLCwtLP/AABEIAN8A4gMBIgACEQEDEQH/xAAcAAACAwEBAQEAAAAAAAAAAAAABgQFBwMCAQj/xABCEAACAgEDAwMCBAQDBAkEAwABAgMRBAASIQUTMQYiQVFhBxQycSNCgZEzUmIVJKGxQ1NygpKissHwlNHS02Nzk//EABoBAAIDAQEAAAAAAAAAAAAAAAAEAgMFBgH/xAAxEQACAgEDAgQFAwQDAQAAAAAAAQIDEQQSMSFBBRMiUWFxkaHwFIHBMrHR4SMzUgb/2gAMAwEAAhEDEQA/ANx0aNfCdAH3VH1r1dHjyrjqks+Qy7hFCoZgt1vcswWNSeAWIvnVD6x9RQifFdc1Y0V3SQxzraF1AR2QhkZNw2HeCF7gbirF70npKY6bVLMzHc8jndJI9AF3b5PAHwAAAAAABma7XrTdEsv7fnwJxjkqupepM+FfzDQYiwgC43yHEu5jtVe4Iu2DuZR8jzyfOpmV6/gQhUjyJ2oFvy0LzKl/BdRtJ4Pgnx+12WRjJIux1V1sGmAIsEMDR44IBH3A10rWVDxmxR9STf0J+Wjz031HjznbHJ7xYKOrRyCiQf4cgVuK+mrLSl6waoowFQyGVVjeR2jWJyCFcyICyE/oBUGy4B4J1denI8lcdFzWieccM0W7a1Hhvcq+4iroAXdADjW3otU9TXvccFco4ZZ6NGjTpENGjRoANGjRoANGjRoANGjRoANK3qj1p2CYMZRNkEHyf4UXwDKw5+/bW2NfA92vnrX1A8WzGgIWSQEu/kxRjiwP87G1W/o552VpOx8ZUUIgof1JJJskk8lieSTZJNnWdrNaqfTH+r+w1RR5nV8BkvNMVbJyJZGW6CsYYxfJASLbY8Aby5oDnzcWHocCOZEjCSNe51Zlc2bNsDZs88nzrq/UogCTLEK83InH7868JlSvsMMJYPRUySxwl1JI3Irne3gVYUGxzrF36i15y/rge21xXCJ+P6jzMVlkEr5EIYb4ZFDybCfcY5FG9nF2FctYFWNX6finCTZxsxYx+p2hArn/AKvd3GFckqp0mP1AhlZoctAFO7djSCNfqZH2UNoUncDtAJP7WOmo66+lJTWfmVPT1zeV9jUcPNSVFlidZEYWrIQysPqCODrtrN/SPUfy2WIq/h5TUfgLMELBqqveqlTZ8onkk60jW3RcroKaELIOEtrDRo0auKw0aNGgA0r+qMZc2T/Z8ikwhBJM3jy1RxqbuztkJYDgKOQWBDRpX9bdLXtNlL3Q69syNFO0REUb9x7BlRD7N493+b7ao1EZyrareGernqWePiKkaxD9KqFF88AVz9TqhycVmyZlORPdI6ojbVRWBQAUObeOQ/UX+2qrF6k0kyd3KaPLK95MZWqNUK8IUod4AA7msm95XbQ23ECb5JJ28SCMC+KRUuvg1veQ8gH3GxwNc1TpZVzzPrlD0Ideot/7SyFczQZhTGsBmzBEY9oba0kLblk88DuAK3JDVt1NycaaWUyZDssaxWJcfLlhjJDAi4d4CsQWtizLSryLNWfQ8HFwcQ9SyFRGMQDvRISEGo4UG5qQKUFL+s8mydIuD606a+Szu1dOVe/22jYqs8hVBC0Q3A7SksyhfbcjGvaDra/QxypJLPy/MlHmRzwTuj4qZk0sGbNO6TdpokbIav0Mwj/gv2Zo2Vd6yC9+xrplOnr0/wBVjTJk6bGQRHGroA+7YL2tEbYldtxsAa9sgAFLpU6rBjLOmVjEPFPC88KrJtVpceaOchAVpQ/uJ+ly0BvYm+9I9babOyVGPLDH2oXJcx07MDtcBHPuZLUn3f4KgkbaMK6p16rp/Tjjt9CMsOORz0aNGtUpDRo0aADRo0aADRo0aADXl5ABZIA+pNDXrUfP6fHPGYpo0ljarR1DKaNi1YEcEA/00AZn1TNGRnZE8bF4tsMcZ8q2wO7NGbooTJVjglT5HOlzr7vNUMZGx2WK91d2WRwiRgg/oUks/Iugt/q1eeqfSsC5Ix4wRjxwjdGJ5zbs1ruBlNKqICKr9Z81xGjxN6zOgAixY3RAOAZzFtWqFBY1f/xP49mufsjnVPPV/Zf7NKD/AOLoWfT0WFTkfk3GKvt/MGQEGMVU4xwAqw+PcgAVQTQXnXTqGGkuPJmNjRvizkbpBZnEQG0ZXvXhFreoTkKQ4NkjUH1d+KmLhSf7GEIkhWDsytvIWMmMoI6ZDuAG22s8MeCQRqd6E/EnG6jNL0lYAkCQlItzKRLGoEZUpQAtDe0XwG+mtj9PHORPzpYwWufmNj4jyyVK8cVtSkCRwtfpFkbmr6+dUFajZHVBLgYUX/WTbDusllxmcsbWgCTCvn4Y6k65/WLDUXz1/Psadbz1RC6pkLGsczLu7WRjuB45GRGOP6E/31sY1kU8JeTGiCCQPlY4ZSLGwSiVzXjhUJ5+Ada6Navhf/S/n/CEdX/X+x90aNGtMUDRo0aADVZ6nxmkw8mNBbNDIFH1JQgD++rPVF6q6/JjKgihkkaRiC6xu8cKgWZJBGCxA+EFbqItfI8bwgFPqPp5c2SPMSZogY42VowjM3vMqm5FYKBu/lq9xB4AGr7LkIRiEZ/9Kbd3PHG9lHH3Pxqni9ORJj4+VhvMyh0nP8SUrKjqd7dp22gkP3KVQbWgL41JyfUMcLuJ6hjAQpM7ARSbgbAbwGUjwTyGUjg6wYWK3+nt78mpXNNewneueoPldBixQkiZURhEkBjlV2CDZajaQwNrJVmh5NrWkjqn4evD038wDMUOQGb2bWEAUqsskO806kvQvgSGzz7dw6Z1uDIDHHmjlC1u7bBgLurr9jqF1P1HjqzY0olZmG0p+WncODYoERFWB5Hmjp/9TNvGCn9PFLORK/DjDf8A3eJ48lo8d8vY8kCxJsl7SqrBmskjuOQNxBcCyAa0D0JhCCbJgZ5GcCLtlyCPy6qyxqtAco5lVr5PtY/q1y9NYpjxYo2Rk2hgEZtzIu9iiFgxuk2jyfGu7uq5uEbqRnlQc0WT8u7utfK70hb7ELohc5XfY8nUo1Dlo0aNaAkGjRo0AGjRo0AGjRo0AGjRo0AZx64xjBlvlMxMcsINAfpMAJYeeWZHBHj/AAj9teul4V9MRQCxeDuECgzO694gcEAs7Hmj5+dWn4odOWTFjYsFZMiLbYB3CRxA6EHyGjkewPNfS9V3ozP7mIiGhJABBIovho1C2L+GXawP0b9wMrUQULXJcvD/AIH6Hujh/Ezfq/pL8/1jKUwtUjxzd7c6CKM3uR4yl722sovbRF8jR+HnTYOn9V35JeA48JXaxMj5EzXGXhjWMO0RXcRQJFDk86eutzQtkdxMfImlj/htJBP2Qte7YT3o95G8/BAsi7sCa3qrZtVsXKsnaNipIP3LLJwPu1fOmFfPnB5+l6fzgrMvDkXCTIeNkeF5pXj9llJHd5OEsDbu7gUWajCk2TXzUYdbyJelZuVkFChjyEjREAYAF4dxYSup58geNpom9fenxFYo0YUVjRSPoQoBH9xrH1seqk+csZqfZFh0SDfn4lkja8j8fJEEi0ft7j/Ya0/WT/mXjIli/wARCGUXQavKG+KZbXnxd8EAh96X6yxJ2SNZkWZxYhchJhxZUxnmxzdfTWj4ZZF1be6Ynq4tTyXejRo1qCgaNGjQAa8TQhlKsLBBBB+QeCP7a96NAGZS4OdBiCTNlpA8CMsTFO0kcir3DIp8MpLOT4ocbbpgwsNYo1iS9iihuYsa+BbEk/102OgIIIsHgg+DpZb04+Mp/LfxIh+mBiAye4WschNBAt7Ubx4DBaC59mkS61rHwGqLVF+opB07IxqXE7Tw2x7MpKFATu2xSIp9tkgK6mhXuoVox+pZzEK+LFCpIt2yhIBbAGkWMFmINAWBdc69zeq8ZX7EshglK8pKrRstgnliNgPmiGIJHBOuGNnYu8FJ5MplshEZ8kqRQ3bYgwVvcAC1fq40vtlw49fkMtrs+gw64enF7+W+SpuKFGgQj9LyMytKR9QmxEsfzdwfGosHRsvLapQcTG4tAynJlHkqWQlYUINHaS/Bor5LjjYyxoscahEQBVVQAqgCgABwABpvT0OL3SF77lJbYnXRo0adFA0aNGgA0aNGgA0aNGgA0aNGgDMvXMkiZwOTIRjHacbdsWISFSkikgAmSuV3nxI+3wapk66mLN3kZX7gVZIUIaSSiAroq2TIoYivDLQJG0HWySRBhTAEfQixqL07o0GONsEMUKk3UcaoL+tKB9B/bSNmk32+ZufyGIX7YbcGS9fzo45jk4uVEjOw7+NPKuPvKnYXAnTcj0u1uBu4N2PdGTqrTtQyIo9/6o8WZs3JNXaxxxoUj3L/AD0aNfJFah63yYEwphkGhIjxKNu52Zkb2IoBJYgHgD4P00qt1yHFycPMdWKy40qfwFDKAxx5dwUGyo2ke3ceRQPnUnFQai2XQuscXtPeJ6bnzIBhmE4eB2wluR+ZkQBQoWOiIfHJe2r+VT44ZnpjOhr+GmUPloWEbnheTFKQoslvEh4XwLrWkYuUkiLJGwZGAKsDYIPyNddSnpKpxxJC6vmnlMyhemZzHamDID9ZZYEQfuUd2/oF01ekvRTQOMnKkWbJC7V2KyxRKQu5UVibYsDchokUKAsFt0aKdJVS8xXUJ3Tn0bDRo0aaKQ0aNGgA0aNGgA14mmVFLuwVVBJLEAADySTwBqN1Tq8ONH3ciVIkutzsFF/TnyfPGsr9c+p1zcgRwuGxoQCCD7JJjzZ557Y20CPLk+QKtpqds1FHjeBtwuopPNlTxOGQyKgKk0dkKEkH92I/7t2b1A/Dz1BEMrPwmZhM2ZPIoKttZdsYNN43D5HmiDqL6Q6VGcLEIZ7jZpSdwvukyLIrUKIBeROeQAOQRpU64/b6lk5cLbHjeIq1ll3xRbWJUUdtExMoPID/AF4T0tbt1E4x+P2G7Vtqjk3fRqj9K+sIM+GOWJgGdNxiYjuoLo2l3V1TeCCD86vNXioaNGjQAaNGjQAaNGjQAaNGjQAaNGjQAaNGlv116kbEgCxEfmJiUiuvadpLSkUbVBzXgkqLG7XjaSyz2MXJ4Qs/i1lqsuL+tmVZWKoLKq3bXueb4oilBYgtXggqM0kskONAJF7cBQoe0e4yrGY9rMXrlGokKDwD58xsjCbeZUkZpyBuM0jv3B/qtiRzZBWqJPFEjR+dmvb+X5r9XdTZdftu88Xt1jXW+ZLdD74/k6CihVwUZ9WvbP8AH8jz+F3XYxJPjGamdleOFwVYmmEjx7q3KSosDwVdvDWdI1+fl6YH3NMqszV4LUgU2oVuGBBJJYVZP7a1X8PPUbZELwyndNjlVZj5kRluOQ/cgMp/1I1fQPaW5SWzujO1mnlB+Z2bGzRo0acM8NGjRoANGjRoANQeudYTFx5cmU0kaljzV/RR9yaUfcjU7Wd/iz1jdHHhREFzLHJL7q2RqwYA18sRwDwQrH4Fzrg5yUUDErMzZZ5O/kNvmIq/5UF3sQeAoP8AVqBYk6h5kpQbwLANuADdfLChyRwa+QD9td9fddPGCjHbHoUDB+G8x7mXEP8ADDRSD6b5FffR8chEav8AVfzpS6mXHcgk9szStG4snlyXZgSQSvaJdT5or86sfR/VGwHl7jbsaR1PgboxtVN98e1QACD/ACrY5BDVibp8hs0yErLuZVN8W7hK3E0BGQNo+TrE09VsNZY3HCkvtkanKLqis9USZsNGolRa1tPhlrkFWHuUj6gg6fvw89XStN+SyZO4ClwO1byU/XGzD9bbaYNVkB7sgnSKWAoX58ffi/8AkCf6a6QTtG8cyAF43DoD4JHx+xFrfwGOtTU6eNsHhdRdPBvejUbpues8Mc6fokRXW/NMLH/PUnXOFoaNGjQAaNGjQAaNGjQAaNGjQAaxv1J1c5eZJN/0cYMMPJ5UNbyEXXuccEfyov11pnq/AE2FkRNM0CmNrkXkqB7iSPlaBDL8qSOLvWRQdPyo44zNiuLC12FLqLHAMY/iIR4K7TX10lrHLZtj3NDQKHmbpvjg8rCO4z3ZKqtX4ALHx9yf+GuuqvoMokEs4o9yVqIH8qVGoP8ARb+vv1ZowPjnkjj6gkEf0II/prIksPDN6DUllHyju+NtH97sV/Sr/wCGpvRuuNhTjJVd67dkqA0xjvda80XU2QD5DOLF3qk6xO69sRLulLMQp/yLGzyngWQEUmhySFq/BasH0L3UD5E4bcoIWEDs8rwSWBaVbIajtU0AVIJu6pSi1YugrqLINSrfVmm9J6mmTDHkRXskUOtgg0RYsHxqXqu6D1YZEQbgSKSkqg3skWty/tyCL8qyn51F9XZs0eOBjsqSySJGruu4JuNF9v8AMwWyAeLq+NbuVjJzmHnBd6NUvpvqMj96KZkZ4mWmVdhZGjVgxXcf5+4ljgmM+KI1daE1JZQNYeGGjRo16eBrFfV2MidQyTEGKO4LPXtE3bTfEGvyE7bV/qcD9BrV/UXV/wAtjtKAGfhI1P8API5Con15Yi/oLPxpZToEZxhjTATA2XZhReRiWaXj9LFyzAjkXx414tX+lmpYz/gtrpduTLmkIyVX4MLH+odf/wAv+GpuvHVenGLNZUZmgjDRguVLd0iOV1BVRaqjRj3Wb+Teveum01yuhvjw/cVlHa8M+FQeDyD5/bUbpaMIY1b9SqFPFfp9o4/YDUrRq/HXJEh9Sagj2o2yKSWNAKbVrP8A2SR+5Gp/TcKXJIGOpI+ZWVhElEAnca3kckKl3XkDnUXNg3xstKSRwGFqSCGAYHytgWPpetB9H9V7sAUliUC0X/UY2vtlvqwpom5Pvhk1keJ6u3TRzWue/sMaeuNksSLv8OmkXE/KysrPiu0G4UNyKAY2Kj9JMTIa00aV+nZfazFTgDIRrtiCXioiluiTGz2fNRr8Lw0axqp74KROyOyTQa45uYkUbzSNtSNWdmN0FUFiePoATrtrLuh9MfqGTmSzMqQM4Vkx2lMcwSQMjdze0MgZBtcoqsCK9vNltsao7pEEsj11H1TBFHHICZTMAYUhG+SaxuBQA/prneSFA5JGoUXq9wGkmwsmGFQDvbtMwHO4tFFIzhRxyu75JAA57dJ9OQYxZok9zcb2JdwvxGrMSViWhtQe0V41Z6y5+IvPoXT4k9h0ws5JkWWJg6MLDA2CP/nxrvpVg6VLj5M+YmyQTbd8SJsalHDXvKySDnkhSQaugoDFgdQjmQSxMGU2LH1BKkEHkEEEEHkEUdaVN0bY5iQawSNGjRq48KD1o946wDd/vEiRHaQPYSXlsk8XCkg45sivqKrreWYseV1IDBSE5r3t7U+v85UeD+x1O9RurZeNHwWjSWWrBI/TCDXkE72o/wClx9dQcqLu5OJj813O+9MV9kIDC68jvNB7T55+mkL/AF2qI5T6anIUvWvpWGCaCMISPyiRs1kdztnYC+zaGbbwbHIr4A1VmBSuzau2q20NtfSvFatPUPVjkZU77mKLIY4wfACVG1D6GRXa/mxyQBVdpHUz3WvBtaOG2mOfzJ39MRRwZ2JIsar/ABdpKqoPvikiF+ON7remzpV408nTpP5LkxzwA8DMSFAB8xMTGRQ4CEDnSTNFuFGx45BIIINhgRyCCAQR4IGnrp2UOqQB6VM/DPBJpdzL5tQT2JlFEVYo17kB0xp8W1ut88iWti6rFYuODvLM2PkJlLZjI2ZC3xs8rMATVxm7+SjN5KqNXvqPAOTjEQsvcBWSEknYXRg62VN7GI2kj4Y+dLWL6libbHODizNQ7ORtRyT42WdsgP1Qn6EA8a843pqKEFsZ5sZRuYiGZxCCRyxiYmPgfYAV8atru8tbLEKWVb3vgzt07rPbZc4pJ23i2SoqM0yOkhoGMC22MZkbbZBN0RZVt6X1WLJiWeCRZI2FhlNg/b7EHgg8j50iQiaDBiTcgmJRGlLGRd0jjdkG6sszM9Hi2AutccX0YYpnnTJlEjLxJSK6uGB3MIlRJVIVQUkU/p4Ivj2q9QWHx2I2UuXVcmmaNZ8fxajj/hTpUye2TaH27xw232njcDXJ/fRp7KFMMmT5hysyRuRBiuY4xVb5tpWWQ2LIUN21qhfcPPFdczqkccckpZSIr3DcP1AA7D9GNqK8+4fXXL0/AUxoVP6tgL2AD3G90lgAAHuFrH1vUT1BgIXx5X4QZEAmrb74+5/DV93BQTmNj5Nb6rcdZUn5tvU0ory6+gter8VsdsHEdw8ggnmlPt3GV5YyzcAe0sXA48L9tU+rL1blGXqOUx/6N1iWzdKsatx/lBZ3Nff541W67jRQ20ox5PLDRo0abIhq59L5hWVaXiP2ub8xzyUD+6Tqp542zvVEc02u/R1WWeTEupJ8PISK2ZQ0oMckQ3LyCGjZgf8AS1eaKHiNanQ0yyuW2SZonVsntR/mP+pZZD7dxCg1JXBI/hGQWBdE1pyGk3pmaMnHjlZRUqAsho0SPchHPg2pH2IOrr0o9YyxEgtCTEaIPCGkJA8Exdt6PIDi9cnpJYzBj2pXEiN17/eZfyNkRBQ+RTFWZSSEiBA/S5V93IO1a53mrSKIKAqgBQAAAKAA4AAHgfbSj6p9PTnLjeLMnjGRNGCiBRsWOJma2JsoQpAQVTSsx3cAXR9Uwdxo7YhG2vIEbtI/HsaStoPPPwpFMQSAUtepysxz8PYpgc/UnXnxxGkMRnnkb2xAqtopXuMWZgq0pABJ5ZlHzxWJ64aaN+xjzLKGVUEqhVchgJV3E0DHUgIPnZa7r1ww/wDeuqzISHhVGRiKqo9oMX15mmkLMtG8dFPg3F6zi4+PlDCOQoxshi80TSktAEiaZltntYJVjoqeBb1wwCzq0e6CkyWY9y26X+IEEk/5eQxo5/QyypJHJbqihXWrc70tKsG/jazdMTNCdVaGKKUdyMNNaosT0BtnQl7dlJETbVJ9yWfYLquudLwcp4M3HMMkbE4sxiI2srKvb9yEbXSRYlUjkb1A8LVQvqSeHIwYJWxYEgLB3/ibjHFtjcsqrtijliZXWztDKvu4A1bChU3LaRfWOTW9F6ouoeq8bsy9vMxlcI1MZYyFbZYJG8WBYPnxrNcj1JkOI1izMvEgZEeVshEk2o5KblkMbSLuI9sjsi8Er9F0JTUeSEYt8DNkdahXKypy5d5GSOOKMF5GSIEWsYtuZXmG6gtBTde4x4/UTQN1DJeMJJFjQCJSd7DfJMsYcopALS1YVmAAWyOdTOmSQRx9vE7TMAPYHVWaqUu/G4n5LEEn72NIXXcEvmRMzEgB5juIDSuTEqylBykQARY1bn+ATXlmz1bibsY+qnJRrR7xcYRosa1tUACvt/8AL/rrro0azG8m+ljog1Yemeofl82KYfpciGQfVXYBST/ocg2f5S/11X6i9Tl2xMQ21v5DwTvv2AA8Elq41bTJxmmiq+CnXKL9jc8zpsUwqWOOQc8OisOfPDA+dLfVfwt6fOhjEHZBBH+7sYbvzap7Gsce5Txqw9EdTlyMGGWf/FIYMaAD7XZBIAOAHChqHHu1e66Dk5Vpp4Ms6/gzs8WFJAJBAO6d9CPMRFEW1KalapGYq/AZY/5W3DzDkwpGU7/UlPAETBzNbUAis8Ra+QAQ5AP83zrRusdChykCTKSAbBV3Rh+zxsrD70edVWH6EiTIXIaXJl2MWjjlnZ4o2IK7gp5JCkgFiau/POlnp8vpwXq7p15KnovQ8pcaFe2q1Eg2usRZaQCmPyw8H76NPWjTQuJ6wDHnfF5Ctumi4NbWcGRb8e2V/HHtkQVxZ4epMffiZCgKT2nK7ha7gpZSf2YA/wBNW3re48Y5arubGIkIsC47qUff+EXYD/Mq+fBiZcReN0Ui2RgCRxyCLI+nOsvUQ2T3LuaNE90MPsJvrvFVMpZRwcmJZWFAAOAEPI/zALQPNo3J8KuxyhhakEciwb5Boj++rZMzuMMeUq8sONHjy8l0fstIvc3MATvLsCrCw0b+RRNdL6aKvvx37YJJeNgWRifLDncrfsa+317XRuTojJdV/sw52qM3GXQ86NeP9n5d/pxqvz3Jbr612/8AhepMfQGYgyy2vNpGu1T/ANpiSxFfA26by3wmeO6C7kLHWWYnshBGOO4+423NhFFbgDQJsC7HxqdJ03tQsFLPNIVUPuCt3D7IypBAjAZrFVVnyTzbRxhQFUAKAAABQAHAAA8DUPrTqsJeQkIhV2pmUkKQaDJ7la6ojwaOo21tVSfLw/lwLK1zmk+MoYOhM0MP+6x9/Fbe8ah1WeJizO8LCQgNTlhywZTatdbtWvROvImaqnen5oGPZINrLLECy0pPIeMt7hantpzZ0lx5smM82VkRZavGqySSRflgJYSSqHIiL7BMKcHYAwCjnTPmYy5DRRZsQjkV98DxTMfeo3HY4VGVwBdEUQCQTRrgoy2T3HSNb4bRp9V4CyRKxmaB4yWidZFT37GABLggggmwdIsHWZIIsBTUqzY9uqwyO7sFiZ3XYCSW7jsdy0T5ILXqH6q6aBPIS0krNimu67SUSzilDcLe1eFAsj7nUjF64MPFV0WP8qsqwoJZGimRnbfs29pwyKjBgQd2wcra6tvamoyS5EqL0r50vo44/fPXgavTPTI4J0SMhU7MoRObozCVq4oKu8CjR5Hmjr829ZgyGyMnKXc2+fIjZgQWPtZpLUHdt7ZJJqqvnjX6Fz5dpxt+THBkhhtPAWQkbXiCM4Z0YkHaGu1Q/GqgelOxkSZq48eRkZBKy0wghRW5dgj9wncf1WWJ+ABwSu9Rhh8jNlLc8rgTPw63QYHU4pZQgjfClRkIYd1nEgQMB5JWJCP5TfjnT96wg4R1JCyN2JVBoSRsrsFPFkBh4sWHcG71J6V6QxMco8WOkbrZFM7BWIAYruNXQrdQJA/pqF62z0QQIzqv8TuNfkKqsoP2BkeNb/1fuRB2q2yOEVamt1aWxt9nj59it6JJDi5KjbFFHMpUkKiL3Et0vwLKd3/wgfOpS+oIGeep4SDkQSb+4hSSK40IHwSpRlIF1akn3DXbpXpQ5v5eV4kbH3pL/FHDqN1bUIJN+0+4KCreT4OktjIQAVUgeAQONMzoUpbsiHhltsNOoWLjPPODNMqF1TLdVDZKZSTH5ZkDRlAKC1eOpionkh7aidJgy2lk/MdxrkJYCUgl4T7k3BWYKy2VDKaocjmhsMnoHEN0kiBl2MqTSqrJZPbKh62C2AAqgzAeTpB9f9EbEyt2P2xDOGk7bcAOCA+zb+lTasbU+52+taVuolGDeTb018fM6lC+eVFtFL/3Ar/+lrP9tfP9qjcFEc5sXfZcAfYlwovXKPqhFBoJFvzt7bKOfs1/8PnX2friINzLKB4/wz/7aQ2P2NfzY/8Ar6/iPRzJjW2EItctJIo2+fKJusV9x5+POo+LGjb53kdiu6pPEagD3NEvIAHI3ck80Trq3VieEhduByxREIP3JJ8c8Kb1wmxGlBEzAqVI2IKQX8m73ECqJAAIur8SS9+hXO2K4efz8+Jsf4adJfG6dFE6NGd0jCNquNWkZlXxd7SCQxJBYj4oNGlr8POsHIwYi5uWK4ZLJJLJQDEtyS6bHuz+vzpl1vRxjoc3Ll5DRo0a9PA0aNGgDjl4wkjeNv0upU0a4Io8/HB0n+nsjuYmO5bcWhjJbjk7Bu8cXuu/venbWf8AUs04BkSdX7PdkcSqrsFicvLZKxmij2GvwpVrNkBTVQcorAzp5qMnkoPUfQ+zmSdR92x440k5GwHcIwxFD9NJZJPDseKo/dTX9Y45jbGlfuuUKF443lhk3Ar+qJWUEiiymtu6vcOTXY6kIoY2wUBjd2aFm/nm+ddD4HZY63XNdFjD+ZmeJRgpqUXzydNGo+dkGONnAB2i+TQA+STRNAWeATxwCddW9M5owo+od+IqyJLJCuOfZGwDNtfu7mKqbqrNGrNA612qhS0pdxCFUpptHvXDMhLoVUgNwVJAI3KwdbB8jcBY+l66o4IBBBBFgg2CDyCCPI161fKKnFp8MrTaeUdpus4k7z40sqKmWm0hpAkiSBREYyj0bICujnhqI+m6f1CZZMcQ5siQTWpDmQxKzqbEsMlqeQLpTahyp+6z10BYXmCI7xASLuAI/hsJKP8ApNGx8gn661fo3QsNRHPjwRJaho2WMKQrL8CgVtT9vNa4zV+G+RNJS6cm/RrPMjlozz/YWQcaLNg72V/iRmN5EaQxiao5I3KgutKWpmJqUkHitUPUOoxuUB7iuHVWx5FdGAlqLe8ZFgqkjAPyo3/6gdbzpW/EXAjfDMjojPHJCUYqCyHvxi1J5BokcfXXiSSwZuq0kLJO5NqWPr8PoUGO5ysbsSyGOZKKyggnchGycXxZNWp+rCyDZndMwMiMAz5QmA8EQLFfFe4hiCPJ4AN/NCtLckSsNrKGH0YAj+x1DfoWOVCmGMqPClQVHxwDwNKS0ueH0+RRR/8AQbYrzYZa7p8/sN3WvU0WOKH8WY/phjZTI33IJ9q0CSzUOPk0CpZBDyR5OcsTAzwdxCSYljEnbVQSLIUydw2KZtwoKQBJxsVI12RoqL9FUKP7DX2eAOrIwtWUqw+oIoj+x1bVRGvr3FNX41ZqJRwsRTTx74NeGvukzpvr2OPEPfB/MRDYI1ovOQo2vGo52v8AN8IdwJpdx8dJ/ER3mjiyMYRJJ7RIk3cCuTSo42LQPjcLFkA+b01Guck5JdEb0bYSSafPA7azT8WJR38VbG4Rzki+aL44Br6WD/Y60vWR/iW+7qPj/Dx0UG/O+R2Ir/urpXUPFbGqFmxC3q//AA8wFm6kpYWMeF5Bz4d2EaEr8+3vUfj+10Gnz8HOnjtZeUQd0uQUBJHKRKqDgeP4ndHPJofbSWljmefYc1MsQx7ih6l9Lv07J7YF4crH8u/nYxtzA3Ar+Yp9QKskcQtbl1rosWVC0Ey7kb+jKR4ZWHKsDyCPGsTz+nSY80mNKQXjP6h4dG5R/A8jg0K3K4HA1PVVYe9ENPbn0sZPw26v2cswNe3IFL9BIgZv/NHu/wD8l+vGra/PWS0gAkhNSxsskZ/1odwH3B5Uj6Mdbv0Lqq5ONDkrwssaOBYNblB2kjiwTR+41fpZ7oY9inUxxPPuTtGjRpoWDRo0aADULrXVFxseXIf9MSM5HyaF7R9yeB9yNTdKX4k5e3Hhi5/jZCL4/wAoafn6cxDx9vi9ThHfJR92Rk9qbEjEVwg7huRrZz9XdjI/gDjezfA120a5ZEhA9ql2PAUcWfu3hR9z/wATQPYJKEcdkYjeXkl9N6ScrJix6uO+5N//AFryFP13ybVI+V3/AENaxWlf8O+mBMNMg8zZCrJI1AfHtQcXsQEgXzyT5Y6aNctq7/Oscuxr017IYMo6v0n8plPjLQiIEsIv9KE00dHkBH8fG10A8Vrhpu/EjFRYEyyFDROoLmhUcjCNgSf5dxRq+qA/FFR1t+H2+ZVh8roIamG2efc8yRhgVYAqQQQfBBFEH+mnv8Ocnd06BT+qLdCQWDH+FI0QJI+SFDV8bhpG02/hpCEhyFFc5DORdn3xxmyLsW27z/y1R4rDMIy+JZo36mhx0tfiG5GC1LuuWAHmqH5iO2+9fTTLqL1TpqZEMkEq7kkUqw+x+h+CPII5BAOsEfnHdFoy3RqJLmiGd8Od6mjNW9KJRW4SKfBtaYqP0kkfF6lnjzx8c/X6aDhbapVS2zXUNGvWw/Q/21DkzxuMcZDSDk/KoLIt6/Y+27NfAsiUYub2x5Iwg5vESJEndyWlPKQgxx/9sgGVv6e2Pj6P+wkdUx3eF0ibZIQCjWRtYMGVrHIogHXJSITBAvhiw5sk1G7lif8AMXom/Nn+lhrqNPTGFXl/X9zoIR8tJLsaR6Z9QJmYyToef0utEFJF4dCD4Iax+1HkEHWR+o8tZOoZzqKqfYbqyY4Yo74+LBI/fT/+HEljLUHgTLx9CYYyf6ng6z/r8RXNy0YAETueDdhwsqn7e1xx9tcfr4eXmPszpdHLc0/gV80wRWc+FBY/0F62n0X0oY2BjQ0AwiQvRJuRlDSNZ5NuWN/fWRdH6X+ayoMX4dw0nJFRRkO/KkH3e2PyP8S+arWmetPXq4BSJIWyJ5K2xqwWgSQCzEGrp64N9tzwFJC+lSjFyZbqXmSihr0mfiT6dEkJzEH8WFea8tFduv7ry4/YjjcTq89Meo1zYO+qOlMyMrUSGU0aKkqw+QwPII0oeu/XJYth4j1RKzTKeVrzFGR/P8M/8vIHu/Q1Y47PVwL1qW708iID8jx5BHg/cafvwo6wAsmA1DZcsX3jZvetf6JD8fEiD45zvDw1iQIgAUfAv/3J0x+g8Jpeowsgaod7yMPCgoUCMa8sWB28EhCfjWdppNWYQ9qFmGWbJo0aNapmho0aNABpQ/EtCIIZuNkU4MhJrarxvDu/YNIt/QWfjTfrxNCHUowtWBBB8EEUR/bU4TcJKS7EZR3JoyTXwjUvrnRfyMiRFmaKQkQu1mq57LN8uB+knlgp+VJMXXW03RuhuiY04ODwyX6R6y/T1XHA7mIAaT/poyTZKsSFdCbJU0QWNE0E1o/SerRZMSzQsGRv6EG6Ksp5VgQQVPIII1luo+B1PLhmmfEeFIo+ycgOgO9m3clgNwKoEv52kbeaBx9fpIVx8yPT4DumulJ7Wa71PBWaGSFwCsiMhv6MCv8A76yDpkxaGNmNttG4j/MBTf13A8a1rovVBkQJMAVJsOhNlHUlXjJ+quGU/trM86PbkZKDwuRJ58+9u6f/ADSEfsB++oeFzxY4+6JatelM56Yvw9ygMjIhJ/XHHIBR5IZ43IP2HZ4/1A/J0u6nel8kJ1HH9xHcWaOvhjtEvPHFCIm//uNaXiEd1D+ArpnixGoaNGjXMGsZj6/6Igzu46oyZEKgqyg7pIXNE7rv2SDiuNmqAdDhC7AhC8+0SSBeeT7Q9fJ1p3rbo/fxWKqWlhPdiA/UWUG0HI/WhZOePfrO8bJWRQ6ng/3HwQR8MDYI+CCNbvh7rsr2SSbX9jN1cWpZ7Mpc307gxIZHhUAfdySfgABtMfSfSOQYwY/ymLCRcbM4l3jghgsRCFSCfd3Cb55u9c9UWR6ZxAs1xjaqhnoF+wpv3qOe2pKk8Cvab41fqapQ9VbjFfsvuQqkn0kmxvyfRCssYGWsubGe6saOsaOguNwItxYgg1uckBuLUEjVVhpLOoMMZAN++WlQUdpuiWJBBG0C7FHbyRYdG6pj5GMrYpiEmP71VQB23T2/oABCOAVsAWrkcH9Pf0rn/mYJXYe1552VWHPalczoGH+qOUNz5DDWPDW3Qyk+f3HpUQlh4OXQelGm2O8eOzl/Y5STJckE5EjoQyoaGyNSPb+rghQkGK5p5rkBeaSw7s5KqxjQFnskBVFc38XXGtSzMkRRPLViNGehxYVS1D6cCtZZgw7IkT/Kqg83zXJs/ezrH1k3tS9zR0serfsXXodL6xi0pJWLIZjXhSqqCT8Dca/dh9dE+OvUuoEm9rP3H8i4KoIG4ILRiAFeaXJkHHJ0w/hx0x44czqB9u9CkPj9EQcmTn6yFv3CKeeCVP0R1X8vJJNLzGURCdwLxotx951Ci0JiA9t7aYkeapszCqK/PzqWRxOyTH5PTGGgoYuOFH/8MYH/AKf+OkTH9M5FtFj40sqI7IrqFSIgMeQ8jC1HgkbuQfkHTd6+ywvTcmnCmSJlQ7q3Fh+la82u7x8X8a0VFAFDgDRRV5ibkz26zy36UZp6c/DCZ2WXOZUUc9iJiS3H/SS8fP8AKn/iPjWj4eFHEgjiRY0HhUUKo/YDjXbRp+MIwWIoSlNyeWGjRo1MiGjRo0AGjRo0AReqdMjyIngmUOjiiD/cEEchgaII5BAI5GshyJ/yznGy27cqWA0ntWVQaEiOaVty7WIBtS1EDWw5uakSGSQ0o+xJJJoAAAlmJoAAEkmhpF9ddVbLxZMeHDldnBVZJEx6RTwzqk0qsG2XQIUg+a0zptTKiWYlVtSsWGKy5/cPbxqnlI4CMCq8GjI4NItj5Nn4BOmHH6X+WwpgW3SmOSSSTxuk7Z9wB8AbVCj4Cj5vUL0d0f8AKKsKx5CIV5VhH2w9Al+MiQgmq9oo3zdAhp2A8EWDwQfBB4I1LU6qd768ex5VTGvgk+ikZRlRmtq5TslWTtljiyDZPJJeVz/WvjSN1TI252VDJ7JTKXVDfujIAR1JA3Ahedt7TY+LLf8Ah71EypKXJMrflpG9u29+Dj+4UAtFlce3xtI41V9bgjzeoTLNGskWIqRx7rK91wJZG+gZVES1RI3XfurVekvdElLGemD22vzI4KOtfenTonUMBpJFSpZKDEC7xpl+T9So/dgPkasW9C4hFbJKu6/M5IF/sJdcM70fCXjCYsDx8mTeeWZa7QdiC7ILdioPuYICaJOtC/xFWVuCjyL16VxkpZNT0axnoGXkxNJh4eTMTjusdMsRh3CmkkkDqTFFbFUhhNkRHkfqV4xPVk8IC5cJkHjvYqs381W8B/iLxydncHB+15A6N2k71B+H3dlfJxpjDLId0isu+GQhdtlLBRjQtkIv5BOmrBzkmjWaJg8bgFWU2CD8676lCcoPMXhnjipLDMqzfTfUIzQxFmsnmHIjAAFUSJhGQTzwL8edK8PpNu/lGcGKYS7CoKyRkBEkBt4wXVu4fNUtAUAK33We+tummHLGSBUWQqo54AEy8IT826HZf1iUfI1V4lqb7qGs8deET0tVcLOORIxOryQXFKC2RBHePNW9+AzDHLE7nim2uiA+5WO3llRi4+g8fHzsczY8kkLrIw2gR9yOMvvEToykFA28Ka4FgEVQourdLWdCpAJqubFqSCyEjkA0OR4IVhyo1W+nOsPh5aTSnbtfa7uVuaByEcvSgCWJhFK7Xz73shyWy9HrFJbZDl1HdDV6+wMjHxKbIRxLIkR24xDlWJLW3fKr7FYkhfiqAPCX+XeV0gh/xZnEaf6SbLP+yIGc/wDZ07/ic8k2TiwQIZdsUkrBHiBAZo41ch2U7aLgUebP+XiN+E+CJcmfJKMOwoiXcNu12JaVSCL3BViB+BZH1puyPmWpdkQrlsqb7scuv9H2dJyMSEE7cOSKME8moCigk/Pjk6zH0X6QjyIJpXGyX80zw5EVdwKVRhtY2GU7nBQ+0ktx8625lsUdZR6MrEmn6dKQJBIWQ+1e4Aqxj2gmj21icCySH+qtr3VZwmiOnxu6lPPiyzboEBkkZJYokDgwQXHTuHCk7WBj23ddwINvOte9OSBsTHIJI7Sct+o0gBvk8355POsqMeLjdTyVSjJIcY9iLfvPcEqZFRJ+o9srKQo42qfitaP6H6ZLDiKJ2YyOzuQ3lQzWAeB7iPc31d3PzqOlhtz8T3US3YGDRo0adFQ0aNGgA0aNGgA0aNGgDO5erJJkzZGQ4GyaSCBXAHbEZ7chU/WRvcT527B41MHVoKB70QsWLkQWPF0T9tMHUfS0UsjTK0sMrCjJBK0ZalKqWUHZIVB4Lq1cfHGqtvQTHk9Rzyfu2Mf+eNqPUCvk69jqQDPDZugJEJNeeAfuNcx6iiZ1iibuTPfbVVkZSwBIDOilUFjksRQs6u4PQ6hSr5WbJzd/mDEw4qrx1jsfvf8Ay17PoWH/AK7O/wDr8v8A/bo9QFf6P6ccbKbFBBSHBxEO0UvcD5G41Zom91X4YaX8jPODnZEE9hcidpoDJsUSBlXcqTFgpdX3L2pKIXYAx4U6N03pMcAYRKRvbcxLM7MdoWyzksfaqjz4A166n0qLIjaGeNJI28q6gj/j4P3HI0JNLACljdSR6FlGJrZICkl0DWxqJ4ZTYsciidStc+ofh2nZ7ELK0QACw5avkRR1YuO3WSM7TXtegAKA5Jqc7CzYEB2FDYBKuuVjgE+f4zw5CkD4UsPsfgy+4Fzo0n43r+Joe4MvGbgnnHy47q/oH2+P9X7fGquf8YISyhHx1X+YucpiOfIVcZQaHwSL+o86NyAfIMlsSRXiUdqSUCdOfMjhBMo8Bt7DcP5gSfI5dtZf6a6dP1NoMl5FOEj9xWQGLvsjApUW5nAWRTZkejQpAffrUNSANcM3CSZGikUMjDkH+/7gg0QRyCARrvo0AZZ1fpUmE+yUs8BI7c5H1IURzECleyAHNB/s1g0/W+jJMhtLbg2P1cAiwD7S1cU3DLanyK2eeBXVkdQysCGVgCCCKIIPBBHxpQ6/6PkDdzFCspvdExIbncbRya8lRsahV+4cDWPqNDJS8yn6f4HqtQmttgveleoRvIp3CJyhjaJeYZNje0wlhcYBZ7gsFS7WvG5mX0Ids3UYgOFyg9k8ky48Ujf0B8fbWW5vW8N5JU7pikVx3FaNirMpobgoPuG2g6FWHFE0NPP4Q5PebLnMhkrswgmyaQO4t2ALmpa3FVJCrYuzq3SSk5+pNPHdfn59CN+NvRmkapPUXo/HzR/FUhgAAykA0DuAIIKuAboOGA3GvJ1d6NaTSfRiieOBb9O+gcXDfuopeX3U77SUDeQiqqogPg7VBI4JOmTRo0JJdEeN5DRo0a9ANGjRoANGjRoA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4" descr="data:image/jpeg;base64,/9j/4AAQSkZJRgABAQAAAQABAAD/2wCEAAkGBhQSERQQEhQVFRQWFxoZGBgXFhgaFxgbHhcbFxwYHBkZGyYfHRslGhsYHy8gIyspLS0tGB4xNTAtNSctLCkBCQoKDgwOGg8PGiwkHyUsLSwwLyosLCwqLCwsLy8vLCwsLCwsLDYpLCksLywtLCwsLCwsLCwpNCwvLCwsLCwtLP/AABEIAN8A4gMBIgACEQEDEQH/xAAcAAACAwEBAQEAAAAAAAAAAAAABgQFBwMCAQj/xABCEAACAgEDAwMCBAQDBAkEAwABAgMRBAASIQUTMQYiQVFhBxQycSNCgZEzUmIVJKGxQ1NygpKissHwlNHS02Nzk//EABoBAAIDAQEAAAAAAAAAAAAAAAAEAgMFBgH/xAAxEQACAgEDAgQFAwQDAQAAAAAAAQIDEQQSMSFBBRMiUWFxkaHwFIHBMrHR4SMzUgb/2gAMAwEAAhEDEQA/ANx0aNfCdAH3VH1r1dHjyrjqks+Qy7hFCoZgt1vcswWNSeAWIvnVD6x9RQifFdc1Y0V3SQxzraF1AR2QhkZNw2HeCF7gbirF70npKY6bVLMzHc8jndJI9AF3b5PAHwAAAAAABma7XrTdEsv7fnwJxjkqupepM+FfzDQYiwgC43yHEu5jtVe4Iu2DuZR8jzyfOpmV6/gQhUjyJ2oFvy0LzKl/BdRtJ4Pgnx+12WRjJIux1V1sGmAIsEMDR44IBH3A10rWVDxmxR9STf0J+Wjz031HjznbHJ7xYKOrRyCiQf4cgVuK+mrLSl6waoowFQyGVVjeR2jWJyCFcyICyE/oBUGy4B4J1denI8lcdFzWieccM0W7a1Hhvcq+4iroAXdADjW3otU9TXvccFco4ZZ6NGjTpENGjRoANGjRoANGjRoANGjRoANK3qj1p2CYMZRNkEHyf4UXwDKw5+/bW2NfA92vnrX1A8WzGgIWSQEu/kxRjiwP87G1W/o552VpOx8ZUUIgof1JJJskk8lieSTZJNnWdrNaqfTH+r+w1RR5nV8BkvNMVbJyJZGW6CsYYxfJASLbY8Aby5oDnzcWHocCOZEjCSNe51Zlc2bNsDZs88nzrq/UogCTLEK83InH7868JlSvsMMJYPRUySxwl1JI3Irne3gVYUGxzrF36i15y/rge21xXCJ+P6jzMVlkEr5EIYb4ZFDybCfcY5FG9nF2FctYFWNX6finCTZxsxYx+p2hArn/AKvd3GFckqp0mP1AhlZoctAFO7djSCNfqZH2UNoUncDtAJP7WOmo66+lJTWfmVPT1zeV9jUcPNSVFlidZEYWrIQysPqCODrtrN/SPUfy2WIq/h5TUfgLMELBqqveqlTZ8onkk60jW3RcroKaELIOEtrDRo0auKw0aNGgA0r+qMZc2T/Z8ikwhBJM3jy1RxqbuztkJYDgKOQWBDRpX9bdLXtNlL3Q69syNFO0REUb9x7BlRD7N493+b7ao1EZyrareGernqWePiKkaxD9KqFF88AVz9TqhycVmyZlORPdI6ojbVRWBQAUObeOQ/UX+2qrF6k0kyd3KaPLK95MZWqNUK8IUod4AA7msm95XbQ23ECb5JJ28SCMC+KRUuvg1veQ8gH3GxwNc1TpZVzzPrlD0Ideot/7SyFczQZhTGsBmzBEY9oba0kLblk88DuAK3JDVt1NycaaWUyZDssaxWJcfLlhjJDAi4d4CsQWtizLSryLNWfQ8HFwcQ9SyFRGMQDvRISEGo4UG5qQKUFL+s8mydIuD606a+Szu1dOVe/22jYqs8hVBC0Q3A7SksyhfbcjGvaDra/QxypJLPy/MlHmRzwTuj4qZk0sGbNO6TdpokbIav0Mwj/gv2Zo2Vd6yC9+xrplOnr0/wBVjTJk6bGQRHGroA+7YL2tEbYldtxsAa9sgAFLpU6rBjLOmVjEPFPC88KrJtVpceaOchAVpQ/uJ+ly0BvYm+9I9babOyVGPLDH2oXJcx07MDtcBHPuZLUn3f4KgkbaMK6p16rp/Tjjt9CMsOORz0aNGtUpDRo0aADRo0aADRo0aADXl5ABZIA+pNDXrUfP6fHPGYpo0ljarR1DKaNi1YEcEA/00AZn1TNGRnZE8bF4tsMcZ8q2wO7NGbooTJVjglT5HOlzr7vNUMZGx2WK91d2WRwiRgg/oUks/Iugt/q1eeqfSsC5Ix4wRjxwjdGJ5zbs1ruBlNKqICKr9Z81xGjxN6zOgAixY3RAOAZzFtWqFBY1f/xP49mufsjnVPPV/Zf7NKD/AOLoWfT0WFTkfk3GKvt/MGQEGMVU4xwAqw+PcgAVQTQXnXTqGGkuPJmNjRvizkbpBZnEQG0ZXvXhFreoTkKQ4NkjUH1d+KmLhSf7GEIkhWDsytvIWMmMoI6ZDuAG22s8MeCQRqd6E/EnG6jNL0lYAkCQlItzKRLGoEZUpQAtDe0XwG+mtj9PHORPzpYwWufmNj4jyyVK8cVtSkCRwtfpFkbmr6+dUFajZHVBLgYUX/WTbDusllxmcsbWgCTCvn4Y6k65/WLDUXz1/Psadbz1RC6pkLGsczLu7WRjuB45GRGOP6E/31sY1kU8JeTGiCCQPlY4ZSLGwSiVzXjhUJ5+Ada6Navhf/S/n/CEdX/X+x90aNGtMUDRo0aADVZ6nxmkw8mNBbNDIFH1JQgD++rPVF6q6/JjKgihkkaRiC6xu8cKgWZJBGCxA+EFbqItfI8bwgFPqPp5c2SPMSZogY42VowjM3vMqm5FYKBu/lq9xB4AGr7LkIRiEZ/9Kbd3PHG9lHH3Pxqni9ORJj4+VhvMyh0nP8SUrKjqd7dp22gkP3KVQbWgL41JyfUMcLuJ6hjAQpM7ARSbgbAbwGUjwTyGUjg6wYWK3+nt78mpXNNewneueoPldBixQkiZURhEkBjlV2CDZajaQwNrJVmh5NrWkjqn4evD038wDMUOQGb2bWEAUqsskO806kvQvgSGzz7dw6Z1uDIDHHmjlC1u7bBgLurr9jqF1P1HjqzY0olZmG0p+WncODYoERFWB5Hmjp/9TNvGCn9PFLORK/DjDf8A3eJ48lo8d8vY8kCxJsl7SqrBmskjuOQNxBcCyAa0D0JhCCbJgZ5GcCLtlyCPy6qyxqtAco5lVr5PtY/q1y9NYpjxYo2Rk2hgEZtzIu9iiFgxuk2jyfGu7uq5uEbqRnlQc0WT8u7utfK70hb7ELohc5XfY8nUo1Dlo0aNaAkGjRo0AGjRo0AGjRo0AGjRo0AZx64xjBlvlMxMcsINAfpMAJYeeWZHBHj/AAj9teul4V9MRQCxeDuECgzO694gcEAs7Hmj5+dWn4odOWTFjYsFZMiLbYB3CRxA6EHyGjkewPNfS9V3ozP7mIiGhJABBIovho1C2L+GXawP0b9wMrUQULXJcvD/AIH6Hujh/Ezfq/pL8/1jKUwtUjxzd7c6CKM3uR4yl722sovbRF8jR+HnTYOn9V35JeA48JXaxMj5EzXGXhjWMO0RXcRQJFDk86eutzQtkdxMfImlj/htJBP2Qte7YT3o95G8/BAsi7sCa3qrZtVsXKsnaNipIP3LLJwPu1fOmFfPnB5+l6fzgrMvDkXCTIeNkeF5pXj9llJHd5OEsDbu7gUWajCk2TXzUYdbyJelZuVkFChjyEjREAYAF4dxYSup58geNpom9fenxFYo0YUVjRSPoQoBH9xrH1seqk+csZqfZFh0SDfn4lkja8j8fJEEi0ft7j/Ya0/WT/mXjIli/wARCGUXQavKG+KZbXnxd8EAh96X6yxJ2SNZkWZxYhchJhxZUxnmxzdfTWj4ZZF1be6Ynq4tTyXejRo1qCgaNGjQAa8TQhlKsLBBBB+QeCP7a96NAGZS4OdBiCTNlpA8CMsTFO0kcir3DIp8MpLOT4ocbbpgwsNYo1iS9iihuYsa+BbEk/102OgIIIsHgg+DpZb04+Mp/LfxIh+mBiAye4WschNBAt7Ubx4DBaC59mkS61rHwGqLVF+opB07IxqXE7Tw2x7MpKFATu2xSIp9tkgK6mhXuoVox+pZzEK+LFCpIt2yhIBbAGkWMFmINAWBdc69zeq8ZX7EshglK8pKrRstgnliNgPmiGIJHBOuGNnYu8FJ5MplshEZ8kqRQ3bYgwVvcAC1fq40vtlw49fkMtrs+gw64enF7+W+SpuKFGgQj9LyMytKR9QmxEsfzdwfGosHRsvLapQcTG4tAynJlHkqWQlYUINHaS/Bor5LjjYyxoscahEQBVVQAqgCgABwABpvT0OL3SF77lJbYnXRo0adFA0aNGgA0aNGgA0aNGgA0aNGgDMvXMkiZwOTIRjHacbdsWISFSkikgAmSuV3nxI+3wapk66mLN3kZX7gVZIUIaSSiAroq2TIoYivDLQJG0HWySRBhTAEfQixqL07o0GONsEMUKk3UcaoL+tKB9B/bSNmk32+ZufyGIX7YbcGS9fzo45jk4uVEjOw7+NPKuPvKnYXAnTcj0u1uBu4N2PdGTqrTtQyIo9/6o8WZs3JNXaxxxoUj3L/AD0aNfJFah63yYEwphkGhIjxKNu52Zkb2IoBJYgHgD4P00qt1yHFycPMdWKy40qfwFDKAxx5dwUGyo2ke3ceRQPnUnFQai2XQuscXtPeJ6bnzIBhmE4eB2wluR+ZkQBQoWOiIfHJe2r+VT44ZnpjOhr+GmUPloWEbnheTFKQoslvEh4XwLrWkYuUkiLJGwZGAKsDYIPyNddSnpKpxxJC6vmnlMyhemZzHamDID9ZZYEQfuUd2/oF01ekvRTQOMnKkWbJC7V2KyxRKQu5UVibYsDchokUKAsFt0aKdJVS8xXUJ3Tn0bDRo0aaKQ0aNGgA0aNGgA14mmVFLuwVVBJLEAADySTwBqN1Tq8ONH3ciVIkutzsFF/TnyfPGsr9c+p1zcgRwuGxoQCCD7JJjzZ557Y20CPLk+QKtpqds1FHjeBtwuopPNlTxOGQyKgKk0dkKEkH92I/7t2b1A/Dz1BEMrPwmZhM2ZPIoKttZdsYNN43D5HmiDqL6Q6VGcLEIZ7jZpSdwvukyLIrUKIBeROeQAOQRpU64/b6lk5cLbHjeIq1ll3xRbWJUUdtExMoPID/AF4T0tbt1E4x+P2G7Vtqjk3fRqj9K+sIM+GOWJgGdNxiYjuoLo2l3V1TeCCD86vNXioaNGjQAaNGjQAaNGjQAaNGjQAaNGjQAaNGlv116kbEgCxEfmJiUiuvadpLSkUbVBzXgkqLG7XjaSyz2MXJ4Qs/i1lqsuL+tmVZWKoLKq3bXueb4oilBYgtXggqM0kskONAJF7cBQoe0e4yrGY9rMXrlGokKDwD58xsjCbeZUkZpyBuM0jv3B/qtiRzZBWqJPFEjR+dmvb+X5r9XdTZdftu88Xt1jXW+ZLdD74/k6CihVwUZ9WvbP8AH8jz+F3XYxJPjGamdleOFwVYmmEjx7q3KSosDwVdvDWdI1+fl6YH3NMqszV4LUgU2oVuGBBJJYVZP7a1X8PPUbZELwyndNjlVZj5kRluOQ/cgMp/1I1fQPaW5SWzujO1mnlB+Z2bGzRo0acM8NGjRoANGjRoANQeudYTFx5cmU0kaljzV/RR9yaUfcjU7Wd/iz1jdHHhREFzLHJL7q2RqwYA18sRwDwQrH4Fzrg5yUUDErMzZZ5O/kNvmIq/5UF3sQeAoP8AVqBYk6h5kpQbwLANuADdfLChyRwa+QD9td9fddPGCjHbHoUDB+G8x7mXEP8ADDRSD6b5FffR8chEav8AVfzpS6mXHcgk9szStG4snlyXZgSQSvaJdT5or86sfR/VGwHl7jbsaR1PgboxtVN98e1QACD/ACrY5BDVibp8hs0yErLuZVN8W7hK3E0BGQNo+TrE09VsNZY3HCkvtkanKLqis9USZsNGolRa1tPhlrkFWHuUj6gg6fvw89XStN+SyZO4ClwO1byU/XGzD9bbaYNVkB7sgnSKWAoX58ffi/8AkCf6a6QTtG8cyAF43DoD4JHx+xFrfwGOtTU6eNsHhdRdPBvejUbpues8Mc6fokRXW/NMLH/PUnXOFoaNGjQAaNGjQAaNGjQAaNGjQAaxv1J1c5eZJN/0cYMMPJ5UNbyEXXuccEfyov11pnq/AE2FkRNM0CmNrkXkqB7iSPlaBDL8qSOLvWRQdPyo44zNiuLC12FLqLHAMY/iIR4K7TX10lrHLZtj3NDQKHmbpvjg8rCO4z3ZKqtX4ALHx9yf+GuuqvoMokEs4o9yVqIH8qVGoP8ARb+vv1ZowPjnkjj6gkEf0II/prIksPDN6DUllHyju+NtH97sV/Sr/wCGpvRuuNhTjJVd67dkqA0xjvda80XU2QD5DOLF3qk6xO69sRLulLMQp/yLGzyngWQEUmhySFq/BasH0L3UD5E4bcoIWEDs8rwSWBaVbIajtU0AVIJu6pSi1YugrqLINSrfVmm9J6mmTDHkRXskUOtgg0RYsHxqXqu6D1YZEQbgSKSkqg3skWty/tyCL8qyn51F9XZs0eOBjsqSySJGruu4JuNF9v8AMwWyAeLq+NbuVjJzmHnBd6NUvpvqMj96KZkZ4mWmVdhZGjVgxXcf5+4ljgmM+KI1daE1JZQNYeGGjRo16eBrFfV2MidQyTEGKO4LPXtE3bTfEGvyE7bV/qcD9BrV/UXV/wAtjtKAGfhI1P8API5Con15Yi/oLPxpZToEZxhjTATA2XZhReRiWaXj9LFyzAjkXx414tX+lmpYz/gtrpduTLmkIyVX4MLH+odf/wAv+GpuvHVenGLNZUZmgjDRguVLd0iOV1BVRaqjRj3Wb+Teveum01yuhvjw/cVlHa8M+FQeDyD5/bUbpaMIY1b9SqFPFfp9o4/YDUrRq/HXJEh9Sagj2o2yKSWNAKbVrP8A2SR+5Gp/TcKXJIGOpI+ZWVhElEAnca3kckKl3XkDnUXNg3xstKSRwGFqSCGAYHytgWPpetB9H9V7sAUliUC0X/UY2vtlvqwpom5Pvhk1keJ6u3TRzWue/sMaeuNksSLv8OmkXE/KysrPiu0G4UNyKAY2Kj9JMTIa00aV+nZfazFTgDIRrtiCXioiluiTGz2fNRr8Lw0axqp74KROyOyTQa45uYkUbzSNtSNWdmN0FUFiePoATrtrLuh9MfqGTmSzMqQM4Vkx2lMcwSQMjdze0MgZBtcoqsCK9vNltsao7pEEsj11H1TBFHHICZTMAYUhG+SaxuBQA/prneSFA5JGoUXq9wGkmwsmGFQDvbtMwHO4tFFIzhRxyu75JAA57dJ9OQYxZok9zcb2JdwvxGrMSViWhtQe0V41Z6y5+IvPoXT4k9h0ws5JkWWJg6MLDA2CP/nxrvpVg6VLj5M+YmyQTbd8SJsalHDXvKySDnkhSQaugoDFgdQjmQSxMGU2LH1BKkEHkEEEEHkEUdaVN0bY5iQawSNGjRq48KD1o946wDd/vEiRHaQPYSXlsk8XCkg45sivqKrreWYseV1IDBSE5r3t7U+v85UeD+x1O9RurZeNHwWjSWWrBI/TCDXkE72o/wClx9dQcqLu5OJj813O+9MV9kIDC68jvNB7T55+mkL/AF2qI5T6anIUvWvpWGCaCMISPyiRs1kdztnYC+zaGbbwbHIr4A1VmBSuzau2q20NtfSvFatPUPVjkZU77mKLIY4wfACVG1D6GRXa/mxyQBVdpHUz3WvBtaOG2mOfzJ39MRRwZ2JIsar/ABdpKqoPvikiF+ON7remzpV408nTpP5LkxzwA8DMSFAB8xMTGRQ4CEDnSTNFuFGx45BIIINhgRyCCAQR4IGnrp2UOqQB6VM/DPBJpdzL5tQT2JlFEVYo17kB0xp8W1ut88iWti6rFYuODvLM2PkJlLZjI2ZC3xs8rMATVxm7+SjN5KqNXvqPAOTjEQsvcBWSEknYXRg62VN7GI2kj4Y+dLWL6libbHODizNQ7ORtRyT42WdsgP1Qn6EA8a843pqKEFsZ5sZRuYiGZxCCRyxiYmPgfYAV8atru8tbLEKWVb3vgzt07rPbZc4pJ23i2SoqM0yOkhoGMC22MZkbbZBN0RZVt6X1WLJiWeCRZI2FhlNg/b7EHgg8j50iQiaDBiTcgmJRGlLGRd0jjdkG6sszM9Hi2AutccX0YYpnnTJlEjLxJSK6uGB3MIlRJVIVQUkU/p4Ivj2q9QWHx2I2UuXVcmmaNZ8fxajj/hTpUye2TaH27xw232njcDXJ/fRp7KFMMmT5hysyRuRBiuY4xVb5tpWWQ2LIUN21qhfcPPFdczqkccckpZSIr3DcP1AA7D9GNqK8+4fXXL0/AUxoVP6tgL2AD3G90lgAAHuFrH1vUT1BgIXx5X4QZEAmrb74+5/DV93BQTmNj5Nb6rcdZUn5tvU0ory6+gter8VsdsHEdw8ggnmlPt3GV5YyzcAe0sXA48L9tU+rL1blGXqOUx/6N1iWzdKsatx/lBZ3Nff541W67jRQ20ox5PLDRo0abIhq59L5hWVaXiP2ub8xzyUD+6Tqp542zvVEc02u/R1WWeTEupJ8PISK2ZQ0oMckQ3LyCGjZgf8AS1eaKHiNanQ0yyuW2SZonVsntR/mP+pZZD7dxCg1JXBI/hGQWBdE1pyGk3pmaMnHjlZRUqAsho0SPchHPg2pH2IOrr0o9YyxEgtCTEaIPCGkJA8Exdt6PIDi9cnpJYzBj2pXEiN17/eZfyNkRBQ+RTFWZSSEiBA/S5V93IO1a53mrSKIKAqgBQAAAKAA4AAHgfbSj6p9PTnLjeLMnjGRNGCiBRsWOJma2JsoQpAQVTSsx3cAXR9Uwdxo7YhG2vIEbtI/HsaStoPPPwpFMQSAUtepysxz8PYpgc/UnXnxxGkMRnnkb2xAqtopXuMWZgq0pABJ5ZlHzxWJ64aaN+xjzLKGVUEqhVchgJV3E0DHUgIPnZa7r1ww/wDeuqzISHhVGRiKqo9oMX15mmkLMtG8dFPg3F6zi4+PlDCOQoxshi80TSktAEiaZltntYJVjoqeBb1wwCzq0e6CkyWY9y26X+IEEk/5eQxo5/QyypJHJbqihXWrc70tKsG/jazdMTNCdVaGKKUdyMNNaosT0BtnQl7dlJETbVJ9yWfYLquudLwcp4M3HMMkbE4sxiI2srKvb9yEbXSRYlUjkb1A8LVQvqSeHIwYJWxYEgLB3/ibjHFtjcsqrtijliZXWztDKvu4A1bChU3LaRfWOTW9F6ouoeq8bsy9vMxlcI1MZYyFbZYJG8WBYPnxrNcj1JkOI1izMvEgZEeVshEk2o5KblkMbSLuI9sjsi8Er9F0JTUeSEYt8DNkdahXKypy5d5GSOOKMF5GSIEWsYtuZXmG6gtBTde4x4/UTQN1DJeMJJFjQCJSd7DfJMsYcopALS1YVmAAWyOdTOmSQRx9vE7TMAPYHVWaqUu/G4n5LEEn72NIXXcEvmRMzEgB5juIDSuTEqylBykQARY1bn+ATXlmz1bibsY+qnJRrR7xcYRosa1tUACvt/8AL/rrro0azG8m+ljog1Yemeofl82KYfpciGQfVXYBST/ocg2f5S/11X6i9Tl2xMQ21v5DwTvv2AA8Elq41bTJxmmiq+CnXKL9jc8zpsUwqWOOQc8OisOfPDA+dLfVfwt6fOhjEHZBBH+7sYbvzap7Gsce5Txqw9EdTlyMGGWf/FIYMaAD7XZBIAOAHChqHHu1e66Dk5Vpp4Ms6/gzs8WFJAJBAO6d9CPMRFEW1KalapGYq/AZY/5W3DzDkwpGU7/UlPAETBzNbUAis8Ra+QAQ5AP83zrRusdChykCTKSAbBV3Rh+zxsrD70edVWH6EiTIXIaXJl2MWjjlnZ4o2IK7gp5JCkgFiau/POlnp8vpwXq7p15KnovQ8pcaFe2q1Eg2usRZaQCmPyw8H76NPWjTQuJ6wDHnfF5Ctumi4NbWcGRb8e2V/HHtkQVxZ4epMffiZCgKT2nK7ha7gpZSf2YA/wBNW3re48Y5arubGIkIsC47qUff+EXYD/Mq+fBiZcReN0Ui2RgCRxyCLI+nOsvUQ2T3LuaNE90MPsJvrvFVMpZRwcmJZWFAAOAEPI/zALQPNo3J8KuxyhhakEciwb5Boj++rZMzuMMeUq8sONHjy8l0fstIvc3MATvLsCrCw0b+RRNdL6aKvvx37YJJeNgWRifLDncrfsa+317XRuTojJdV/sw52qM3GXQ86NeP9n5d/pxqvz3Jbr612/8AhepMfQGYgyy2vNpGu1T/ANpiSxFfA26by3wmeO6C7kLHWWYnshBGOO4+423NhFFbgDQJsC7HxqdJ03tQsFLPNIVUPuCt3D7IypBAjAZrFVVnyTzbRxhQFUAKAAABQAHAAA8DUPrTqsJeQkIhV2pmUkKQaDJ7la6ojwaOo21tVSfLw/lwLK1zmk+MoYOhM0MP+6x9/Fbe8ah1WeJizO8LCQgNTlhywZTatdbtWvROvImaqnen5oGPZINrLLECy0pPIeMt7hantpzZ0lx5smM82VkRZavGqySSRflgJYSSqHIiL7BMKcHYAwCjnTPmYy5DRRZsQjkV98DxTMfeo3HY4VGVwBdEUQCQTRrgoy2T3HSNb4bRp9V4CyRKxmaB4yWidZFT37GABLggggmwdIsHWZIIsBTUqzY9uqwyO7sFiZ3XYCSW7jsdy0T5ILXqH6q6aBPIS0krNimu67SUSzilDcLe1eFAsj7nUjF64MPFV0WP8qsqwoJZGimRnbfs29pwyKjBgQd2wcra6tvamoyS5EqL0r50vo44/fPXgavTPTI4J0SMhU7MoRObozCVq4oKu8CjR5Hmjr829ZgyGyMnKXc2+fIjZgQWPtZpLUHdt7ZJJqqvnjX6Fz5dpxt+THBkhhtPAWQkbXiCM4Z0YkHaGu1Q/GqgelOxkSZq48eRkZBKy0wghRW5dgj9wncf1WWJ+ABwSu9Rhh8jNlLc8rgTPw63QYHU4pZQgjfClRkIYd1nEgQMB5JWJCP5TfjnT96wg4R1JCyN2JVBoSRsrsFPFkBh4sWHcG71J6V6QxMco8WOkbrZFM7BWIAYruNXQrdQJA/pqF62z0QQIzqv8TuNfkKqsoP2BkeNb/1fuRB2q2yOEVamt1aWxt9nj59it6JJDi5KjbFFHMpUkKiL3Et0vwLKd3/wgfOpS+oIGeep4SDkQSb+4hSSK40IHwSpRlIF1akn3DXbpXpQ5v5eV4kbH3pL/FHDqN1bUIJN+0+4KCreT4OktjIQAVUgeAQONMzoUpbsiHhltsNOoWLjPPODNMqF1TLdVDZKZSTH5ZkDRlAKC1eOpionkh7aidJgy2lk/MdxrkJYCUgl4T7k3BWYKy2VDKaocjmhsMnoHEN0kiBl2MqTSqrJZPbKh62C2AAqgzAeTpB9f9EbEyt2P2xDOGk7bcAOCA+zb+lTasbU+52+taVuolGDeTb018fM6lC+eVFtFL/3Ar/+lrP9tfP9qjcFEc5sXfZcAfYlwovXKPqhFBoJFvzt7bKOfs1/8PnX2friINzLKB4/wz/7aQ2P2NfzY/8Ar6/iPRzJjW2EItctJIo2+fKJusV9x5+POo+LGjb53kdiu6pPEagD3NEvIAHI3ck80Trq3VieEhduByxREIP3JJ8c8Kb1wmxGlBEzAqVI2IKQX8m73ECqJAAIur8SS9+hXO2K4efz8+Jsf4adJfG6dFE6NGd0jCNquNWkZlXxd7SCQxJBYj4oNGlr8POsHIwYi5uWK4ZLJJLJQDEtyS6bHuz+vzpl1vRxjoc3Ll5DRo0a9PA0aNGgDjl4wkjeNv0upU0a4Io8/HB0n+nsjuYmO5bcWhjJbjk7Bu8cXuu/venbWf8AUs04BkSdX7PdkcSqrsFicvLZKxmij2GvwpVrNkBTVQcorAzp5qMnkoPUfQ+zmSdR92x440k5GwHcIwxFD9NJZJPDseKo/dTX9Y45jbGlfuuUKF443lhk3Ar+qJWUEiiymtu6vcOTXY6kIoY2wUBjd2aFm/nm+ddD4HZY63XNdFjD+ZmeJRgpqUXzydNGo+dkGONnAB2i+TQA+STRNAWeATxwCddW9M5owo+od+IqyJLJCuOfZGwDNtfu7mKqbqrNGrNA612qhS0pdxCFUpptHvXDMhLoVUgNwVJAI3KwdbB8jcBY+l66o4IBBBBFgg2CDyCCPI161fKKnFp8MrTaeUdpus4k7z40sqKmWm0hpAkiSBREYyj0bICujnhqI+m6f1CZZMcQ5siQTWpDmQxKzqbEsMlqeQLpTahyp+6z10BYXmCI7xASLuAI/hsJKP8ApNGx8gn661fo3QsNRHPjwRJaho2WMKQrL8CgVtT9vNa4zV+G+RNJS6cm/RrPMjlozz/YWQcaLNg72V/iRmN5EaQxiao5I3KgutKWpmJqUkHitUPUOoxuUB7iuHVWx5FdGAlqLe8ZFgqkjAPyo3/6gdbzpW/EXAjfDMjojPHJCUYqCyHvxi1J5BokcfXXiSSwZuq0kLJO5NqWPr8PoUGO5ysbsSyGOZKKyggnchGycXxZNWp+rCyDZndMwMiMAz5QmA8EQLFfFe4hiCPJ4AN/NCtLckSsNrKGH0YAj+x1DfoWOVCmGMqPClQVHxwDwNKS0ueH0+RRR/8AQbYrzYZa7p8/sN3WvU0WOKH8WY/phjZTI33IJ9q0CSzUOPk0CpZBDyR5OcsTAzwdxCSYljEnbVQSLIUydw2KZtwoKQBJxsVI12RoqL9FUKP7DX2eAOrIwtWUqw+oIoj+x1bVRGvr3FNX41ZqJRwsRTTx74NeGvukzpvr2OPEPfB/MRDYI1ovOQo2vGo52v8AN8IdwJpdx8dJ/ER3mjiyMYRJJ7RIk3cCuTSo42LQPjcLFkA+b01Guck5JdEb0bYSSafPA7azT8WJR38VbG4Rzki+aL44Br6WD/Y60vWR/iW+7qPj/Dx0UG/O+R2Ir/urpXUPFbGqFmxC3q//AA8wFm6kpYWMeF5Bz4d2EaEr8+3vUfj+10Gnz8HOnjtZeUQd0uQUBJHKRKqDgeP4ndHPJofbSWljmefYc1MsQx7ih6l9Lv07J7YF4crH8u/nYxtzA3Ar+Yp9QKskcQtbl1rosWVC0Ey7kb+jKR4ZWHKsDyCPGsTz+nSY80mNKQXjP6h4dG5R/A8jg0K3K4HA1PVVYe9ENPbn0sZPw26v2cswNe3IFL9BIgZv/NHu/wD8l+vGra/PWS0gAkhNSxsskZ/1odwH3B5Uj6Mdbv0Lqq5ONDkrwssaOBYNblB2kjiwTR+41fpZ7oY9inUxxPPuTtGjRpoWDRo0aADULrXVFxseXIf9MSM5HyaF7R9yeB9yNTdKX4k5e3Hhi5/jZCL4/wAoafn6cxDx9vi9ThHfJR92Rk9qbEjEVwg7huRrZz9XdjI/gDjezfA120a5ZEhA9ql2PAUcWfu3hR9z/wATQPYJKEcdkYjeXkl9N6ScrJix6uO+5N//AFryFP13ybVI+V3/AENaxWlf8O+mBMNMg8zZCrJI1AfHtQcXsQEgXzyT5Y6aNctq7/Oscuxr017IYMo6v0n8plPjLQiIEsIv9KE00dHkBH8fG10A8Vrhpu/EjFRYEyyFDROoLmhUcjCNgSf5dxRq+qA/FFR1t+H2+ZVh8roIamG2efc8yRhgVYAqQQQfBBFEH+mnv8Ocnd06BT+qLdCQWDH+FI0QJI+SFDV8bhpG02/hpCEhyFFc5DORdn3xxmyLsW27z/y1R4rDMIy+JZo36mhx0tfiG5GC1LuuWAHmqH5iO2+9fTTLqL1TpqZEMkEq7kkUqw+x+h+CPII5BAOsEfnHdFoy3RqJLmiGd8Od6mjNW9KJRW4SKfBtaYqP0kkfF6lnjzx8c/X6aDhbapVS2zXUNGvWw/Q/21DkzxuMcZDSDk/KoLIt6/Y+27NfAsiUYub2x5Iwg5vESJEndyWlPKQgxx/9sgGVv6e2Pj6P+wkdUx3eF0ibZIQCjWRtYMGVrHIogHXJSITBAvhiw5sk1G7lif8AMXom/Nn+lhrqNPTGFXl/X9zoIR8tJLsaR6Z9QJmYyToef0utEFJF4dCD4Iax+1HkEHWR+o8tZOoZzqKqfYbqyY4Yo74+LBI/fT/+HEljLUHgTLx9CYYyf6ng6z/r8RXNy0YAETueDdhwsqn7e1xx9tcfr4eXmPszpdHLc0/gV80wRWc+FBY/0F62n0X0oY2BjQ0AwiQvRJuRlDSNZ5NuWN/fWRdH6X+ayoMX4dw0nJFRRkO/KkH3e2PyP8S+arWmetPXq4BSJIWyJ5K2xqwWgSQCzEGrp64N9tzwFJC+lSjFyZbqXmSihr0mfiT6dEkJzEH8WFea8tFduv7ry4/YjjcTq89Meo1zYO+qOlMyMrUSGU0aKkqw+QwPII0oeu/XJYth4j1RKzTKeVrzFGR/P8M/8vIHu/Q1Y47PVwL1qW708iID8jx5BHg/cafvwo6wAsmA1DZcsX3jZvetf6JD8fEiD45zvDw1iQIgAUfAv/3J0x+g8Jpeowsgaod7yMPCgoUCMa8sWB28EhCfjWdppNWYQ9qFmGWbJo0aNapmho0aNABpQ/EtCIIZuNkU4MhJrarxvDu/YNIt/QWfjTfrxNCHUowtWBBB8EEUR/bU4TcJKS7EZR3JoyTXwjUvrnRfyMiRFmaKQkQu1mq57LN8uB+knlgp+VJMXXW03RuhuiY04ODwyX6R6y/T1XHA7mIAaT/poyTZKsSFdCbJU0QWNE0E1o/SerRZMSzQsGRv6EG6Ksp5VgQQVPIII1luo+B1PLhmmfEeFIo+ycgOgO9m3clgNwKoEv52kbeaBx9fpIVx8yPT4DumulJ7Wa71PBWaGSFwCsiMhv6MCv8A76yDpkxaGNmNttG4j/MBTf13A8a1rovVBkQJMAVJsOhNlHUlXjJ+quGU/trM86PbkZKDwuRJ58+9u6f/ADSEfsB++oeFzxY4+6JatelM56Yvw9ygMjIhJ/XHHIBR5IZ43IP2HZ4/1A/J0u6nel8kJ1HH9xHcWaOvhjtEvPHFCIm//uNaXiEd1D+ArpnixGoaNGjXMGsZj6/6Igzu46oyZEKgqyg7pIXNE7rv2SDiuNmqAdDhC7AhC8+0SSBeeT7Q9fJ1p3rbo/fxWKqWlhPdiA/UWUG0HI/WhZOePfrO8bJWRQ6ng/3HwQR8MDYI+CCNbvh7rsr2SSbX9jN1cWpZ7Mpc307gxIZHhUAfdySfgABtMfSfSOQYwY/ymLCRcbM4l3jghgsRCFSCfd3Cb55u9c9UWR6ZxAs1xjaqhnoF+wpv3qOe2pKk8Cvab41fqapQ9VbjFfsvuQqkn0kmxvyfRCssYGWsubGe6saOsaOguNwItxYgg1uckBuLUEjVVhpLOoMMZAN++WlQUdpuiWJBBG0C7FHbyRYdG6pj5GMrYpiEmP71VQB23T2/oABCOAVsAWrkcH9Pf0rn/mYJXYe1552VWHPalczoGH+qOUNz5DDWPDW3Qyk+f3HpUQlh4OXQelGm2O8eOzl/Y5STJckE5EjoQyoaGyNSPb+rghQkGK5p5rkBeaSw7s5KqxjQFnskBVFc38XXGtSzMkRRPLViNGehxYVS1D6cCtZZgw7IkT/Kqg83zXJs/ezrH1k3tS9zR0serfsXXodL6xi0pJWLIZjXhSqqCT8Dca/dh9dE+OvUuoEm9rP3H8i4KoIG4ILRiAFeaXJkHHJ0w/hx0x44czqB9u9CkPj9EQcmTn6yFv3CKeeCVP0R1X8vJJNLzGURCdwLxotx951Ci0JiA9t7aYkeapszCqK/PzqWRxOyTH5PTGGgoYuOFH/8MYH/AKf+OkTH9M5FtFj40sqI7IrqFSIgMeQ8jC1HgkbuQfkHTd6+ywvTcmnCmSJlQ7q3Fh+la82u7x8X8a0VFAFDgDRRV5ibkz26zy36UZp6c/DCZ2WXOZUUc9iJiS3H/SS8fP8AKn/iPjWj4eFHEgjiRY0HhUUKo/YDjXbRp+MIwWIoSlNyeWGjRo1MiGjRo0AGjRo0AReqdMjyIngmUOjiiD/cEEchgaII5BAI5GshyJ/yznGy27cqWA0ntWVQaEiOaVty7WIBtS1EDWw5uakSGSQ0o+xJJJoAAAlmJoAAEkmhpF9ddVbLxZMeHDldnBVZJEx6RTwzqk0qsG2XQIUg+a0zptTKiWYlVtSsWGKy5/cPbxqnlI4CMCq8GjI4NItj5Nn4BOmHH6X+WwpgW3SmOSSSTxuk7Z9wB8AbVCj4Cj5vUL0d0f8AKKsKx5CIV5VhH2w9Al+MiQgmq9oo3zdAhp2A8EWDwQfBB4I1LU6qd768ex5VTGvgk+ikZRlRmtq5TslWTtljiyDZPJJeVz/WvjSN1TI252VDJ7JTKXVDfujIAR1JA3Ahedt7TY+LLf8Ah71EypKXJMrflpG9u29+Dj+4UAtFlce3xtI41V9bgjzeoTLNGskWIqRx7rK91wJZG+gZVES1RI3XfurVekvdElLGemD22vzI4KOtfenTonUMBpJFSpZKDEC7xpl+T9So/dgPkasW9C4hFbJKu6/M5IF/sJdcM70fCXjCYsDx8mTeeWZa7QdiC7ILdioPuYICaJOtC/xFWVuCjyL16VxkpZNT0axnoGXkxNJh4eTMTjusdMsRh3CmkkkDqTFFbFUhhNkRHkfqV4xPVk8IC5cJkHjvYqs381W8B/iLxydncHB+15A6N2k71B+H3dlfJxpjDLId0isu+GQhdtlLBRjQtkIv5BOmrBzkmjWaJg8bgFWU2CD8676lCcoPMXhnjipLDMqzfTfUIzQxFmsnmHIjAAFUSJhGQTzwL8edK8PpNu/lGcGKYS7CoKyRkBEkBt4wXVu4fNUtAUAK33We+tummHLGSBUWQqo54AEy8IT826HZf1iUfI1V4lqb7qGs8deET0tVcLOORIxOryQXFKC2RBHePNW9+AzDHLE7nim2uiA+5WO3llRi4+g8fHzsczY8kkLrIw2gR9yOMvvEToykFA28Ka4FgEVQourdLWdCpAJqubFqSCyEjkA0OR4IVhyo1W+nOsPh5aTSnbtfa7uVuaByEcvSgCWJhFK7Xz73shyWy9HrFJbZDl1HdDV6+wMjHxKbIRxLIkR24xDlWJLW3fKr7FYkhfiqAPCX+XeV0gh/xZnEaf6SbLP+yIGc/wDZ07/ic8k2TiwQIZdsUkrBHiBAZo41ch2U7aLgUebP+XiN+E+CJcmfJKMOwoiXcNu12JaVSCL3BViB+BZH1puyPmWpdkQrlsqb7scuv9H2dJyMSEE7cOSKME8moCigk/Pjk6zH0X6QjyIJpXGyX80zw5EVdwKVRhtY2GU7nBQ+0ktx8625lsUdZR6MrEmn6dKQJBIWQ+1e4Aqxj2gmj21icCySH+qtr3VZwmiOnxu6lPPiyzboEBkkZJYokDgwQXHTuHCk7WBj23ddwINvOte9OSBsTHIJI7Sct+o0gBvk8355POsqMeLjdTyVSjJIcY9iLfvPcEqZFRJ+o9srKQo42qfitaP6H6ZLDiKJ2YyOzuQ3lQzWAeB7iPc31d3PzqOlhtz8T3US3YGDRo0adFQ0aNGgA0aNGgA0aNGgDO5erJJkzZGQ4GyaSCBXAHbEZ7chU/WRvcT527B41MHVoKB70QsWLkQWPF0T9tMHUfS0UsjTK0sMrCjJBK0ZalKqWUHZIVB4Lq1cfHGqtvQTHk9Rzyfu2Mf+eNqPUCvk69jqQDPDZugJEJNeeAfuNcx6iiZ1iibuTPfbVVkZSwBIDOilUFjksRQs6u4PQ6hSr5WbJzd/mDEw4qrx1jsfvf8Ay17PoWH/AK7O/wDr8v8A/bo9QFf6P6ccbKbFBBSHBxEO0UvcD5G41Zom91X4YaX8jPODnZEE9hcidpoDJsUSBlXcqTFgpdX3L2pKIXYAx4U6N03pMcAYRKRvbcxLM7MdoWyzksfaqjz4A166n0qLIjaGeNJI28q6gj/j4P3HI0JNLACljdSR6FlGJrZICkl0DWxqJ4ZTYsciidStc+ofh2nZ7ELK0QACw5avkRR1YuO3WSM7TXtegAKA5Jqc7CzYEB2FDYBKuuVjgE+f4zw5CkD4UsPsfgy+4Fzo0n43r+Joe4MvGbgnnHy47q/oH2+P9X7fGquf8YISyhHx1X+YucpiOfIVcZQaHwSL+o86NyAfIMlsSRXiUdqSUCdOfMjhBMo8Bt7DcP5gSfI5dtZf6a6dP1NoMl5FOEj9xWQGLvsjApUW5nAWRTZkejQpAffrUNSANcM3CSZGikUMjDkH+/7gg0QRyCARrvo0AZZ1fpUmE+yUs8BI7c5H1IURzECleyAHNB/s1g0/W+jJMhtLbg2P1cAiwD7S1cU3DLanyK2eeBXVkdQysCGVgCCCKIIPBBHxpQ6/6PkDdzFCspvdExIbncbRya8lRsahV+4cDWPqNDJS8yn6f4HqtQmttgveleoRvIp3CJyhjaJeYZNje0wlhcYBZ7gsFS7WvG5mX0Ids3UYgOFyg9k8ky48Ujf0B8fbWW5vW8N5JU7pikVx3FaNirMpobgoPuG2g6FWHFE0NPP4Q5PebLnMhkrswgmyaQO4t2ALmpa3FVJCrYuzq3SSk5+pNPHdfn59CN+NvRmkapPUXo/HzR/FUhgAAykA0DuAIIKuAboOGA3GvJ1d6NaTSfRiieOBb9O+gcXDfuopeX3U77SUDeQiqqogPg7VBI4JOmTRo0JJdEeN5DRo0a9ANGjRoANGjRoA/9k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6" name="Grafik 5" descr="http://www.onlineberatung-caritas.de/uploads/pics/Comic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60" y="3305140"/>
            <a:ext cx="4857328" cy="336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0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22098" b="3052"/>
          <a:stretch/>
        </p:blipFill>
        <p:spPr bwMode="auto">
          <a:xfrm>
            <a:off x="2656602" y="2962673"/>
            <a:ext cx="4003630" cy="36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547370">
            <a:off x="356028" y="4200612"/>
            <a:ext cx="2846916" cy="208823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Möge dir das gelingen</a:t>
            </a:r>
            <a:br>
              <a:rPr lang="de-CH" dirty="0" smtClean="0"/>
            </a:br>
            <a:r>
              <a:rPr lang="de-CH" dirty="0" smtClean="0"/>
              <a:t>Viel Erfolg!</a:t>
            </a:r>
            <a:endParaRPr lang="de-CH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88640"/>
            <a:ext cx="8568952" cy="344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Elterngespräche sind gelungen, wenn diese gestärkt, mit neuen  Ideen, Ressourcen, und Möglichkeiten in ihren Alltag zurück gehen.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 rot="815613">
            <a:off x="5929655" y="4442754"/>
            <a:ext cx="284691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Herzlichen Dank!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65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12768" cy="1143000"/>
          </a:xfrm>
        </p:spPr>
        <p:txBody>
          <a:bodyPr/>
          <a:lstStyle/>
          <a:p>
            <a:r>
              <a:rPr lang="de-CH" dirty="0" smtClean="0"/>
              <a:t>Kann ich etwas für dich tun?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990033"/>
                </a:solidFill>
              </a:rPr>
              <a:t>Regula </a:t>
            </a:r>
            <a:r>
              <a:rPr lang="de-DE" b="1" dirty="0">
                <a:solidFill>
                  <a:srgbClr val="990033"/>
                </a:solidFill>
              </a:rPr>
              <a:t>Röthlisberger</a:t>
            </a:r>
          </a:p>
          <a:p>
            <a:pPr marL="0" indent="0" algn="ctr">
              <a:buNone/>
            </a:pPr>
            <a:r>
              <a:rPr lang="de-DE" dirty="0"/>
              <a:t>Life-Coach und Mentoring-Partnerin für Frauen, die mehr vom Leben wollen</a:t>
            </a:r>
            <a:r>
              <a:rPr lang="de-DE" dirty="0" smtClean="0"/>
              <a:t>.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b="1" dirty="0" smtClean="0">
                <a:solidFill>
                  <a:srgbClr val="990033"/>
                </a:solidFill>
              </a:rPr>
              <a:t>Einzel- &amp; Gruppen-Mentoring für </a:t>
            </a:r>
          </a:p>
          <a:p>
            <a:pPr marL="0" indent="0" algn="ctr">
              <a:buNone/>
            </a:pPr>
            <a:r>
              <a:rPr lang="de-DE" b="1" dirty="0" err="1" smtClean="0">
                <a:solidFill>
                  <a:srgbClr val="990033"/>
                </a:solidFill>
              </a:rPr>
              <a:t>Lerncoaches</a:t>
            </a:r>
            <a:r>
              <a:rPr lang="de-DE" b="1" dirty="0" smtClean="0">
                <a:solidFill>
                  <a:srgbClr val="990033"/>
                </a:solidFill>
              </a:rPr>
              <a:t> (</a:t>
            </a:r>
            <a:r>
              <a:rPr lang="de-DE" b="1" dirty="0" err="1" smtClean="0">
                <a:solidFill>
                  <a:srgbClr val="990033"/>
                </a:solidFill>
              </a:rPr>
              <a:t>nlpaed</a:t>
            </a:r>
            <a:r>
              <a:rPr lang="de-DE" b="1" dirty="0" smtClean="0">
                <a:solidFill>
                  <a:srgbClr val="990033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de-DE" b="1" dirty="0" smtClean="0"/>
              <a:t>info@lerncoach-nlpaed.ch</a:t>
            </a: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01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932"/>
          <a:stretch/>
        </p:blipFill>
        <p:spPr bwMode="auto">
          <a:xfrm>
            <a:off x="0" y="-27384"/>
            <a:ext cx="9144000" cy="45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ostenlose Vektorgrafiken zum Thema Sch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2594598" cy="2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zmännig, Landschaft, Natur, Wo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>Eine Exkursion in ein Gebiet </a:t>
            </a:r>
            <a:br>
              <a:rPr lang="de-CH" b="1" dirty="0" smtClean="0"/>
            </a:br>
            <a:r>
              <a:rPr lang="de-CH" b="1" dirty="0" smtClean="0"/>
              <a:t>mit vielen möglichen Überraschungen</a:t>
            </a:r>
            <a:endParaRPr lang="de-CH" b="1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259632" y="470073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Da ist deine Ausrüstung ausschlaggebend für deine Sicherheit und den gemeinsamen Erfolg. </a:t>
            </a:r>
            <a:endParaRPr lang="de-CH" b="1" dirty="0">
              <a:solidFill>
                <a:schemeClr val="tx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09600" y="4077072"/>
            <a:ext cx="8229600" cy="2201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2050" name="Picture 2" descr="Kostenlose Vektorgrafiken zum Thema Ruck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86" y="2708920"/>
            <a:ext cx="25120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nderweg, Feldweg, Wiese, N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/>
          <a:lstStyle/>
          <a:p>
            <a:r>
              <a:rPr lang="de-CH" b="1" dirty="0" smtClean="0"/>
              <a:t>Wo drückt der Schuh?</a:t>
            </a:r>
            <a:endParaRPr lang="de-CH" b="1" dirty="0"/>
          </a:p>
        </p:txBody>
      </p:sp>
      <p:pic>
        <p:nvPicPr>
          <p:cNvPr id="1026" name="Picture 2" descr="Schuhe Binden, Schuhe Schnüren, Schu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628800"/>
            <a:ext cx="4314825" cy="32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0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Illustrationen zum Thema Flüchtli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7462" y="3140968"/>
            <a:ext cx="3136538" cy="28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Welche Schwierigkeiten könnten auftauchen 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3845024"/>
          </a:xfrm>
        </p:spPr>
        <p:txBody>
          <a:bodyPr/>
          <a:lstStyle/>
          <a:p>
            <a:r>
              <a:rPr lang="de-CH" dirty="0" smtClean="0"/>
              <a:t>Aufgewühlte Emotionen, Wut, Aggressionen</a:t>
            </a:r>
          </a:p>
          <a:p>
            <a:r>
              <a:rPr lang="de-CH" dirty="0" smtClean="0"/>
              <a:t>Vorwürfe, Anschuldigungen</a:t>
            </a:r>
          </a:p>
          <a:p>
            <a:r>
              <a:rPr lang="de-CH" dirty="0" smtClean="0"/>
              <a:t>Hilflosigkeit, Verzweiflung, Überforderung</a:t>
            </a:r>
          </a:p>
          <a:p>
            <a:r>
              <a:rPr lang="de-CH" dirty="0"/>
              <a:t>Blockaden, Gesprächsverweigerung</a:t>
            </a:r>
          </a:p>
          <a:p>
            <a:r>
              <a:rPr lang="de-CH" dirty="0" smtClean="0"/>
              <a:t>Selbstzweifel </a:t>
            </a:r>
          </a:p>
          <a:p>
            <a:r>
              <a:rPr lang="de-CH" dirty="0" smtClean="0"/>
              <a:t>Kritik und Vorwürfe</a:t>
            </a:r>
          </a:p>
          <a:p>
            <a:r>
              <a:rPr lang="de-CH" dirty="0" smtClean="0"/>
              <a:t>….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7504" y="544522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… wie kannst du damit umgehen?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6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5890" y="274638"/>
            <a:ext cx="6474541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heute für mich sind auch Ziele für deine Elterngespräche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4294967295"/>
          </p:nvPr>
        </p:nvSpPr>
        <p:spPr>
          <a:xfrm>
            <a:off x="1619825" y="1753344"/>
            <a:ext cx="7200647" cy="2833687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Selbstkompetenzen stärken</a:t>
            </a:r>
          </a:p>
          <a:p>
            <a:r>
              <a:rPr lang="de-CH" dirty="0"/>
              <a:t>Selbstbewusstsein erweitern</a:t>
            </a:r>
          </a:p>
          <a:p>
            <a:r>
              <a:rPr lang="de-CH" dirty="0" smtClean="0"/>
              <a:t>Neue Möglichkeiten entdecken</a:t>
            </a:r>
          </a:p>
          <a:p>
            <a:r>
              <a:rPr lang="de-CH" dirty="0" smtClean="0"/>
              <a:t>Kohärenz zwischen Bauchgefühl und Kopf</a:t>
            </a:r>
          </a:p>
          <a:p>
            <a:r>
              <a:rPr lang="de-CH" dirty="0" smtClean="0"/>
              <a:t>Hilfreiche Strategien </a:t>
            </a:r>
          </a:p>
          <a:p>
            <a:r>
              <a:rPr lang="de-CH" dirty="0" smtClean="0"/>
              <a:t>Klare Abgrenzung</a:t>
            </a:r>
            <a:endParaRPr lang="de-CH" dirty="0"/>
          </a:p>
        </p:txBody>
      </p:sp>
      <p:sp>
        <p:nvSpPr>
          <p:cNvPr id="11" name="Inhaltsplatzhalter 5"/>
          <p:cNvSpPr>
            <a:spLocks noGrp="1"/>
          </p:cNvSpPr>
          <p:nvPr>
            <p:ph sz="half" idx="4294967295"/>
          </p:nvPr>
        </p:nvSpPr>
        <p:spPr>
          <a:xfrm>
            <a:off x="1464539" y="4725144"/>
            <a:ext cx="6696075" cy="15843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CH" b="1" dirty="0" smtClean="0"/>
              <a:t>Sei achtsam während dem Gespräch!</a:t>
            </a:r>
          </a:p>
          <a:p>
            <a:pPr marL="0" indent="0" algn="ctr">
              <a:buNone/>
            </a:pPr>
            <a:r>
              <a:rPr lang="de-CH" dirty="0" smtClean="0"/>
              <a:t>Erkenne Werte, Ängste und Glaubenssätze </a:t>
            </a:r>
          </a:p>
          <a:p>
            <a:pPr marL="0" indent="0" algn="ctr">
              <a:buNone/>
            </a:pPr>
            <a:r>
              <a:rPr lang="de-CH" b="1" dirty="0" smtClean="0"/>
              <a:t>bei dir und bei den Eltern</a:t>
            </a:r>
            <a:r>
              <a:rPr lang="de-CH" dirty="0" smtClean="0"/>
              <a:t>.</a:t>
            </a:r>
          </a:p>
          <a:p>
            <a:pPr marL="0" indent="0" algn="ctr">
              <a:buNone/>
            </a:pPr>
            <a:r>
              <a:rPr lang="de-CH" dirty="0" smtClean="0"/>
              <a:t>Widerstände (Ängste) haben Vorrang</a:t>
            </a:r>
          </a:p>
          <a:p>
            <a:pPr marL="0" indent="0" algn="ctr">
              <a:buNone/>
            </a:pPr>
            <a:endParaRPr lang="de-CH" dirty="0" smtClean="0"/>
          </a:p>
        </p:txBody>
      </p:sp>
      <p:pic>
        <p:nvPicPr>
          <p:cNvPr id="8194" name="Picture 2" descr="Kostenlose Vektorgrafiken zum Thema Zei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780">
            <a:off x="762865" y="223705"/>
            <a:ext cx="1403349" cy="13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21115003">
            <a:off x="782581" y="436202"/>
            <a:ext cx="109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latin typeface="Harrington" panose="04040505050A02020702" pitchFamily="82" charset="0"/>
              </a:rPr>
              <a:t>ZIELE</a:t>
            </a:r>
            <a:endParaRPr lang="de-CH" sz="24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Deine Ausrüstung: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31840" y="1484784"/>
            <a:ext cx="5554960" cy="4641379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Deine Persönlichkeit und Lebensphilosophie</a:t>
            </a:r>
          </a:p>
          <a:p>
            <a:r>
              <a:rPr lang="de-CH" dirty="0" smtClean="0"/>
              <a:t>Viele Fähigkeiten</a:t>
            </a:r>
          </a:p>
          <a:p>
            <a:r>
              <a:rPr lang="de-CH" dirty="0" smtClean="0"/>
              <a:t>Dein Selbstbild</a:t>
            </a:r>
          </a:p>
          <a:p>
            <a:r>
              <a:rPr lang="de-CH" dirty="0" smtClean="0"/>
              <a:t>Dein Menschenbild</a:t>
            </a:r>
          </a:p>
          <a:p>
            <a:r>
              <a:rPr lang="de-CH" dirty="0" smtClean="0"/>
              <a:t>Deine Lebenserfahrung</a:t>
            </a:r>
          </a:p>
          <a:p>
            <a:r>
              <a:rPr lang="de-CH" dirty="0" smtClean="0"/>
              <a:t>Dein Selbst-Bewusstsein</a:t>
            </a:r>
          </a:p>
          <a:p>
            <a:r>
              <a:rPr lang="de-CH" dirty="0"/>
              <a:t>NLP-Tools </a:t>
            </a:r>
            <a:r>
              <a:rPr lang="de-CH" dirty="0" smtClean="0"/>
              <a:t>(und andere)</a:t>
            </a:r>
            <a:endParaRPr lang="de-CH" dirty="0"/>
          </a:p>
          <a:p>
            <a:r>
              <a:rPr lang="de-CH" dirty="0" smtClean="0"/>
              <a:t>Werte und Zielbewusstsein</a:t>
            </a:r>
            <a:endParaRPr lang="de-CH" dirty="0"/>
          </a:p>
          <a:p>
            <a:r>
              <a:rPr lang="de-CH" dirty="0" smtClean="0"/>
              <a:t>Empathie</a:t>
            </a:r>
          </a:p>
          <a:p>
            <a:r>
              <a:rPr lang="de-CH" dirty="0" smtClean="0"/>
              <a:t>Gelassenheit</a:t>
            </a:r>
          </a:p>
          <a:p>
            <a:r>
              <a:rPr lang="de-CH" dirty="0" smtClean="0"/>
              <a:t>Liebevoller Humor</a:t>
            </a:r>
          </a:p>
          <a:p>
            <a:r>
              <a:rPr lang="de-CH" dirty="0"/>
              <a:t> </a:t>
            </a:r>
            <a:r>
              <a:rPr lang="de-CH" dirty="0" smtClean="0"/>
              <a:t>…</a:t>
            </a:r>
            <a:endParaRPr lang="de-CH" dirty="0"/>
          </a:p>
        </p:txBody>
      </p:sp>
      <p:pic>
        <p:nvPicPr>
          <p:cNvPr id="7172" name="Picture 4" descr="Kostenlose Illustrationen zum Thema Frühja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880320" cy="40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gebnis für EL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27" y="3429000"/>
            <a:ext cx="31363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12268" y="5373216"/>
            <a:ext cx="6428084" cy="1012974"/>
          </a:xfrm>
        </p:spPr>
        <p:txBody>
          <a:bodyPr>
            <a:normAutofit/>
          </a:bodyPr>
          <a:lstStyle/>
          <a:p>
            <a:r>
              <a:rPr lang="de-CH" dirty="0" smtClean="0"/>
              <a:t>«… Eltern!»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 rot="20992070">
            <a:off x="500002" y="3226053"/>
            <a:ext cx="2658217" cy="60466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Herkunftsfamilie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"/>
          </p:nvPr>
        </p:nvSpPr>
        <p:spPr>
          <a:xfrm rot="385843">
            <a:off x="5168567" y="2925819"/>
            <a:ext cx="2616136" cy="513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Herkunftsfamilie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"/>
          </p:nvPr>
        </p:nvSpPr>
        <p:spPr>
          <a:xfrm rot="20944215">
            <a:off x="1018232" y="2715077"/>
            <a:ext cx="2301898" cy="51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Traditionen</a:t>
            </a:r>
            <a:endParaRPr lang="de-CH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"/>
          </p:nvPr>
        </p:nvSpPr>
        <p:spPr>
          <a:xfrm rot="385843">
            <a:off x="5672605" y="2493777"/>
            <a:ext cx="2616200" cy="51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Traditionen</a:t>
            </a:r>
            <a:endParaRPr lang="de-CH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"/>
          </p:nvPr>
        </p:nvSpPr>
        <p:spPr>
          <a:xfrm rot="573738">
            <a:off x="5923252" y="2021791"/>
            <a:ext cx="166386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Kulturen</a:t>
            </a:r>
            <a:endParaRPr lang="de-CH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"/>
          </p:nvPr>
        </p:nvSpPr>
        <p:spPr>
          <a:xfrm rot="20991347">
            <a:off x="1204198" y="1828256"/>
            <a:ext cx="148987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Religion</a:t>
            </a:r>
            <a:endParaRPr lang="de-CH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"/>
          </p:nvPr>
        </p:nvSpPr>
        <p:spPr>
          <a:xfrm rot="20864029">
            <a:off x="1213410" y="2269285"/>
            <a:ext cx="1502765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Kulturen</a:t>
            </a:r>
            <a:endParaRPr lang="de-CH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"/>
          </p:nvPr>
        </p:nvSpPr>
        <p:spPr>
          <a:xfrm rot="782521">
            <a:off x="6188905" y="1666329"/>
            <a:ext cx="166386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Religion</a:t>
            </a:r>
            <a:endParaRPr lang="de-CH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"/>
          </p:nvPr>
        </p:nvSpPr>
        <p:spPr>
          <a:xfrm rot="20864029">
            <a:off x="508092" y="3791080"/>
            <a:ext cx="2181176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smtClean="0"/>
              <a:t>Erfahrungen</a:t>
            </a:r>
            <a:endParaRPr lang="de-CH" b="1" dirty="0"/>
          </a:p>
        </p:txBody>
      </p:sp>
      <p:sp>
        <p:nvSpPr>
          <p:cNvPr id="20" name="Inhaltsplatzhalter 3"/>
          <p:cNvSpPr>
            <a:spLocks noGrp="1"/>
          </p:cNvSpPr>
          <p:nvPr>
            <p:ph sz="half" idx="1"/>
          </p:nvPr>
        </p:nvSpPr>
        <p:spPr>
          <a:xfrm rot="376294">
            <a:off x="5455801" y="3474692"/>
            <a:ext cx="2181176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smtClean="0"/>
              <a:t>Erfahrungen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9304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gebnis für EL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27" y="3429000"/>
            <a:ext cx="31363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12268" y="5373216"/>
            <a:ext cx="6428084" cy="1012974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«… Eltern sein dagegen sehr!»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 rot="20992070">
            <a:off x="500002" y="3226053"/>
            <a:ext cx="2658217" cy="60466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Herkunftsfamilie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"/>
          </p:nvPr>
        </p:nvSpPr>
        <p:spPr>
          <a:xfrm rot="385843">
            <a:off x="5168567" y="2925819"/>
            <a:ext cx="2616136" cy="513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Herkunftsfamilie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"/>
          </p:nvPr>
        </p:nvSpPr>
        <p:spPr>
          <a:xfrm rot="20944215">
            <a:off x="1018232" y="2715077"/>
            <a:ext cx="2301898" cy="51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Traditionen</a:t>
            </a:r>
            <a:endParaRPr lang="de-CH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"/>
          </p:nvPr>
        </p:nvSpPr>
        <p:spPr>
          <a:xfrm rot="385843">
            <a:off x="5672605" y="2493777"/>
            <a:ext cx="2616200" cy="51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Traditionen</a:t>
            </a:r>
            <a:endParaRPr lang="de-CH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"/>
          </p:nvPr>
        </p:nvSpPr>
        <p:spPr>
          <a:xfrm rot="573738">
            <a:off x="5923252" y="2021791"/>
            <a:ext cx="166386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Kulturen</a:t>
            </a:r>
            <a:endParaRPr lang="de-CH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"/>
          </p:nvPr>
        </p:nvSpPr>
        <p:spPr>
          <a:xfrm rot="20991347">
            <a:off x="1204198" y="1828256"/>
            <a:ext cx="148987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Religion</a:t>
            </a:r>
            <a:endParaRPr lang="de-CH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"/>
          </p:nvPr>
        </p:nvSpPr>
        <p:spPr>
          <a:xfrm rot="20864029">
            <a:off x="1213410" y="2269285"/>
            <a:ext cx="1502765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Kulturen</a:t>
            </a:r>
            <a:endParaRPr lang="de-CH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"/>
          </p:nvPr>
        </p:nvSpPr>
        <p:spPr>
          <a:xfrm rot="782521">
            <a:off x="6188905" y="1666329"/>
            <a:ext cx="1663862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Religion</a:t>
            </a:r>
            <a:endParaRPr lang="de-CH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7416823" cy="16561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CH" b="1" dirty="0" smtClean="0"/>
              <a:t>Erwartungen</a:t>
            </a:r>
            <a:r>
              <a:rPr lang="de-CH" dirty="0" smtClean="0"/>
              <a:t> </a:t>
            </a:r>
          </a:p>
          <a:p>
            <a:pPr marL="0" indent="0" algn="ctr">
              <a:buNone/>
            </a:pPr>
            <a:r>
              <a:rPr lang="de-CH" dirty="0" smtClean="0"/>
              <a:t>der Gesellschaft</a:t>
            </a:r>
          </a:p>
          <a:p>
            <a:pPr marL="0" indent="0" algn="ctr">
              <a:buNone/>
            </a:pPr>
            <a:r>
              <a:rPr lang="de-CH" dirty="0" smtClean="0"/>
              <a:t>… der Herkunftsfamilien</a:t>
            </a:r>
          </a:p>
          <a:p>
            <a:pPr marL="0" indent="0" algn="ctr">
              <a:buNone/>
            </a:pPr>
            <a:r>
              <a:rPr lang="de-CH" dirty="0" smtClean="0"/>
              <a:t>… der Schulen</a:t>
            </a:r>
          </a:p>
          <a:p>
            <a:pPr marL="0" indent="0" algn="ctr">
              <a:buNone/>
            </a:pPr>
            <a:endParaRPr lang="de-CH" dirty="0" smtClean="0"/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"/>
          </p:nvPr>
        </p:nvSpPr>
        <p:spPr>
          <a:xfrm rot="20864029">
            <a:off x="508092" y="3791080"/>
            <a:ext cx="2181176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smtClean="0"/>
              <a:t>Erfahrungen</a:t>
            </a:r>
            <a:endParaRPr lang="de-CH" b="1" dirty="0"/>
          </a:p>
        </p:txBody>
      </p:sp>
      <p:sp>
        <p:nvSpPr>
          <p:cNvPr id="20" name="Inhaltsplatzhalter 3"/>
          <p:cNvSpPr>
            <a:spLocks noGrp="1"/>
          </p:cNvSpPr>
          <p:nvPr>
            <p:ph sz="half" idx="1"/>
          </p:nvPr>
        </p:nvSpPr>
        <p:spPr>
          <a:xfrm rot="376294">
            <a:off x="5455801" y="3474692"/>
            <a:ext cx="2181176" cy="48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 smtClean="0"/>
              <a:t>Erfahrungen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6087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Bildschirmpräsentation (4:3)</PresentationFormat>
  <Paragraphs>175</Paragraphs>
  <Slides>29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</vt:lpstr>
      <vt:lpstr>Elterngespräche</vt:lpstr>
      <vt:lpstr>Unsere Route</vt:lpstr>
      <vt:lpstr>Eine Exkursion in ein Gebiet  mit vielen möglichen Überraschungen</vt:lpstr>
      <vt:lpstr>Wo drückt der Schuh?</vt:lpstr>
      <vt:lpstr>Welche Schwierigkeiten könnten auftauchen …</vt:lpstr>
      <vt:lpstr>heute für mich sind auch Ziele für deine Elterngespräche</vt:lpstr>
      <vt:lpstr>Deine Ausrüstung:</vt:lpstr>
      <vt:lpstr>«… Eltern!»</vt:lpstr>
      <vt:lpstr>«… Eltern sein dagegen sehr!»</vt:lpstr>
      <vt:lpstr>Manche Eltern fühlen sich… </vt:lpstr>
      <vt:lpstr>Jeder Mensch hat sein eigenes Bild von der Welt …</vt:lpstr>
      <vt:lpstr>PowerPoint-Präsentation</vt:lpstr>
      <vt:lpstr>Man kann nicht  nichtkommunizieren!</vt:lpstr>
      <vt:lpstr>Man kann nicht  nichtkommunizieren!</vt:lpstr>
      <vt:lpstr>Die Basis für das Gelingen ist  dein Mindset</vt:lpstr>
      <vt:lpstr>Entfalte dein Potenzial,  die Welt braucht dich!</vt:lpstr>
      <vt:lpstr>Die Basis für das Gelingen ist  dein Mindset</vt:lpstr>
      <vt:lpstr>Die Basis für das Gelingen ist dein Mindset</vt:lpstr>
      <vt:lpstr>Gute Basis mit Rapport</vt:lpstr>
      <vt:lpstr>Gute Basis mit Rapport</vt:lpstr>
      <vt:lpstr>Gute Basis mit Rapport</vt:lpstr>
      <vt:lpstr>NLP-Strategien für dich, für Eltern</vt:lpstr>
      <vt:lpstr>NLP-Strategien für dich, für Eltern</vt:lpstr>
      <vt:lpstr>NLP-Strategien für dich, für Eltern</vt:lpstr>
      <vt:lpstr>NLP-Strategien für dich, für Eltern und für Jugendliche</vt:lpstr>
      <vt:lpstr>PowerPoint-Präsentation</vt:lpstr>
      <vt:lpstr>Möge dir das gelingen Viel Erfolg!</vt:lpstr>
      <vt:lpstr>Kann ich etwas für dich tun?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Elterngespräche</dc:title>
  <dc:creator>Regula</dc:creator>
  <cp:lastModifiedBy>Regula</cp:lastModifiedBy>
  <cp:revision>91</cp:revision>
  <dcterms:created xsi:type="dcterms:W3CDTF">2023-01-31T10:18:43Z</dcterms:created>
  <dcterms:modified xsi:type="dcterms:W3CDTF">2023-02-05T10:17:00Z</dcterms:modified>
</cp:coreProperties>
</file>